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902" r:id="rId2"/>
    <p:sldId id="903" r:id="rId3"/>
    <p:sldId id="904" r:id="rId4"/>
    <p:sldId id="907" r:id="rId5"/>
    <p:sldId id="920" r:id="rId6"/>
    <p:sldId id="943" r:id="rId7"/>
    <p:sldId id="944" r:id="rId8"/>
    <p:sldId id="945" r:id="rId9"/>
    <p:sldId id="946" r:id="rId10"/>
    <p:sldId id="947" r:id="rId11"/>
    <p:sldId id="948" r:id="rId12"/>
    <p:sldId id="949" r:id="rId13"/>
    <p:sldId id="952" r:id="rId14"/>
    <p:sldId id="953" r:id="rId15"/>
    <p:sldId id="954" r:id="rId16"/>
    <p:sldId id="955" r:id="rId17"/>
    <p:sldId id="959" r:id="rId18"/>
    <p:sldId id="956" r:id="rId19"/>
    <p:sldId id="957" r:id="rId20"/>
    <p:sldId id="958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22215-5DBC-4925-B097-2D9451EA7E25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4F0DD-6689-42A2-A8B9-F7935B1E04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294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TG 2008 PPT\ppt\設計：紅色標靶\01.jpg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標楷體" pitchFamily="65" charset="-120"/>
                <a:ea typeface="標楷體" pitchFamily="65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標楷體" pitchFamily="65" charset="-120"/>
                <a:ea typeface="標楷體" pitchFamily="65" charset="-120"/>
              </a:defRPr>
            </a:lvl1pPr>
          </a:lstStyle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fld id="{6B7E43CF-E0A8-4AAB-A1E8-D315940E5FA0}" type="datetimeFigureOut">
              <a:rPr lang="zh-TW" altLang="en-US" smtClean="0"/>
              <a:pPr/>
              <a:t>2018/4/30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fld id="{7FA7BFE8-433B-4AD9-8137-EA992813647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6865634" y="188640"/>
            <a:ext cx="2278366" cy="109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 userDrawn="1"/>
        </p:nvSpPr>
        <p:spPr>
          <a:xfrm>
            <a:off x="0" y="1268760"/>
            <a:ext cx="9144000" cy="216024"/>
          </a:xfrm>
          <a:prstGeom prst="rect">
            <a:avLst/>
          </a:prstGeom>
          <a:solidFill>
            <a:srgbClr val="CC0000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2644" y="6741367"/>
            <a:ext cx="9144000" cy="118615"/>
          </a:xfrm>
          <a:prstGeom prst="rect">
            <a:avLst/>
          </a:prstGeom>
          <a:solidFill>
            <a:srgbClr val="CC0000">
              <a:alpha val="7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itchFamily="65" charset="-120"/>
          <a:ea typeface="標楷體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.tw/url?sa=i&amp;rct=j&amp;q=&amp;esrc=s&amp;frm=1&amp;source=images&amp;cd=&amp;cad=rja&amp;docid=rmVQGcqBldygIM&amp;tbnid=he2gvkjjwkuu-M:&amp;ved=0CAUQjRw&amp;url=http://floor-to-ceiling-books.blogspot.com/2010_07_01_archive.html&amp;ei=3e1kUePnJceGkQWp_IDABg&amp;psig=AFQjCNH2AHiDmTMsPrNjlltUUrRCmcqyJA&amp;ust=136565523110510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gray">
          <a:xfrm>
            <a:off x="323528" y="2636912"/>
            <a:ext cx="4320480" cy="3024336"/>
          </a:xfrm>
          <a:prstGeom prst="roundRect">
            <a:avLst>
              <a:gd name="adj" fmla="val 12699"/>
            </a:avLst>
          </a:prstGeom>
          <a:solidFill>
            <a:srgbClr val="CC3300">
              <a:alpha val="78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gray">
          <a:xfrm>
            <a:off x="398730" y="3140968"/>
            <a:ext cx="4128877" cy="23639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/>
            <a:endParaRPr lang="zh-TW" altLang="en-US" sz="32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標題 1"/>
          <p:cNvSpPr txBox="1">
            <a:spLocks/>
          </p:cNvSpPr>
          <p:nvPr/>
        </p:nvSpPr>
        <p:spPr>
          <a:xfrm>
            <a:off x="444175" y="3140968"/>
            <a:ext cx="4093086" cy="2363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987425" lvl="0" indent="-987425" algn="ctr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zh-CN" altLang="en-US" sz="3600" dirty="0" smtClean="0">
                <a:latin typeface="標楷體" pitchFamily="65" charset="-120"/>
                <a:ea typeface="標楷體" pitchFamily="65" charset="-120"/>
                <a:cs typeface="+mj-cs"/>
              </a:rPr>
              <a:t>如何</a:t>
            </a:r>
            <a:r>
              <a:rPr lang="zh-CN" altLang="en-US" sz="3600" dirty="0">
                <a:latin typeface="標楷體" pitchFamily="65" charset="-120"/>
                <a:ea typeface="標楷體" pitchFamily="65" charset="-120"/>
                <a:cs typeface="+mj-cs"/>
              </a:rPr>
              <a:t>面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  <a:cs typeface="+mj-cs"/>
              </a:rPr>
              <a:t>对</a:t>
            </a:r>
            <a:endParaRPr lang="en-US" altLang="zh-CN" sz="3600" dirty="0" smtClean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987425" lvl="0" indent="-987425" algn="ctr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zh-CN" altLang="en-US" sz="3600" dirty="0" smtClean="0">
                <a:latin typeface="標楷體" pitchFamily="65" charset="-120"/>
                <a:ea typeface="標楷體" pitchFamily="65" charset="-120"/>
                <a:cs typeface="+mj-cs"/>
              </a:rPr>
              <a:t>非</a:t>
            </a:r>
            <a:r>
              <a:rPr lang="zh-CN" altLang="en-US" sz="3600" dirty="0">
                <a:latin typeface="標楷體" pitchFamily="65" charset="-120"/>
                <a:ea typeface="標楷體" pitchFamily="65" charset="-120"/>
                <a:cs typeface="+mj-cs"/>
              </a:rPr>
              <a:t>自愿前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  <a:cs typeface="+mj-cs"/>
              </a:rPr>
              <a:t>来</a:t>
            </a:r>
            <a:endParaRPr lang="en-US" altLang="zh-CN" sz="3600" dirty="0" smtClean="0">
              <a:latin typeface="標楷體" pitchFamily="65" charset="-120"/>
              <a:ea typeface="標楷體" pitchFamily="65" charset="-120"/>
              <a:cs typeface="+mj-cs"/>
            </a:endParaRPr>
          </a:p>
          <a:p>
            <a:pPr marL="987425" lvl="0" indent="-987425" algn="ctr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zh-CN" altLang="en-US" sz="3600" dirty="0" smtClean="0">
                <a:latin typeface="標楷體" pitchFamily="65" charset="-120"/>
                <a:ea typeface="標楷體" pitchFamily="65" charset="-120"/>
                <a:cs typeface="+mj-cs"/>
              </a:rPr>
              <a:t>做</a:t>
            </a:r>
            <a:r>
              <a:rPr lang="zh-CN" altLang="en-US" sz="3600" dirty="0">
                <a:latin typeface="標楷體" pitchFamily="65" charset="-120"/>
                <a:ea typeface="標楷體" pitchFamily="65" charset="-120"/>
                <a:cs typeface="+mj-cs"/>
              </a:rPr>
              <a:t>心理辅导的学</a:t>
            </a:r>
            <a:r>
              <a:rPr lang="zh-CN" altLang="en-US" sz="3600" dirty="0" smtClean="0">
                <a:latin typeface="標楷體" pitchFamily="65" charset="-120"/>
                <a:ea typeface="標楷體" pitchFamily="65" charset="-120"/>
                <a:cs typeface="+mj-cs"/>
              </a:rPr>
              <a:t>生</a:t>
            </a:r>
            <a:endParaRPr kumimoji="0" lang="en-US" altLang="zh-TW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pic>
        <p:nvPicPr>
          <p:cNvPr id="9" name="Picture 2" descr="http://test.life.com.tw/data/news/5718/images/2fb5f855354be0659821302515193f5d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932040" y="2348880"/>
            <a:ext cx="4067944" cy="36407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94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data:image/jpeg;base64,/9j/4AAQSkZJRgABAQAAAQABAAD/2wCEAAkGBhQSEBUUEhQVFBUUFxgYFRcVFxcbHBgdGRgYGB8VFhgZGyYfGBkjHBcWHy8jJCgpLSwtGx8xNTAqNycrLCkBCQoKDgwOGg8PGiwkHyQtLCwqLCwsLCwvLCwsLCwsLywsKSwsLCksLCwsLCwsLywpKSwsLCwsLCwsLCwsLCwsLP/AABEIAMIBAwMBIgACEQEDEQH/xAAcAAEAAQUBAQAAAAAAAAAAAAAABQEDBAYHAgj/xAA9EAACAQMDAwMCBAMHAwMFAAABAhEAAyEEEjEFIkEGE1EyYQdxgZEUI0JSYqGxwdHwM3LhFiTxFRiSorL/xAAZAQEAAwEBAAAAAAAAAAAAAAAAAQIDBAX/xAAjEQACAgMAAwACAwEAAAAAAAAAAQIRAxIhMUFREyJhcZEy/9oADAMBAAIRAxEAPwDt9KpVaAUpSgFKUoBSlKAUpSgFKVGdb9Q2dKqteYje21FUFmc/CqMmBk/Ap4C6SdeWuAZJgfJqD1vq+yNJcv2riXNlp7gWYJ2A4K/UIIIOMQa5FovVd25qQ+oc3JYqy3AhXBgi2ufbjwOSOScg0lNI0jjcjtup65ZS21xribF5IIb8h2zk/FQ5/ETRBwrXgpYsASrBe0EkFiIBwRHMitH6hr7nt/xNtbNhF27CAfdcGO0lSqwwP0EMB+YFa5c6kwZQJVVUA7UVt7XWYMICtvPdB2/1P+VY5MsovhtjwxkunbdN6l07ori4qq5IQudu6PKhoJFZlzqNtWCs6hiCwBIyqxLf9okZ+9fPuotFQ/uRbY7bqS8FlYquxz296sQCoiMf3jUZZ9RkuVdgUUKVnKqQYA+BErBExJHkxMMkpeUVnijHwz6I/wDU9jdcX3B/K+pv6Sdpcqh/rZVAZgswCKztHrku21uW2Do4DKymQQcgg18zt6mv29UNRbcIxUQ4CKGUyNjFFUEz55885rP6Z+IutSyunt3j7UBdwUhlULs22nyREA4HIOQDFbKRm4H0fNVr5/8ASHru7p9RL3WYFWFz3WJG0MWXDFiChdzE7mG7J4rq3SfX9m87W4ZWtoHbIbBYrwv9QlJAyN4/Op2KuLRtVKt2r4bgzGD9j8H4NXJqSopSlAKGlKApSq0oClKUoBSlKAVWlKAUpSgFKUoBSlKAVa1GoCIzHhQScgcCeTgVZ6n1NNPaN2621FiTBPJAHAPkgVxL1l63u3y67z7VyAtvtCBQ27+ZMCQVjmTBzGDSc1E1x4nP+jaerfi4d4FhAoMgb1LFjiCNphRkf2j+QrX/AOLuaq/7t+6w4UKxGFUkiduFbcZgf5c6KrEw5IczEEExAAAjcJktgCImftWx9H2XSqb3W81ohi5AtoSSo2AGWYAiCxyYiIzyT2ats7VGMKpEz1Ppy20B06oTAVU+D5a4/G2FIjyTMGtM6rq7One4tvezW4iQqwAVIBYgMwWV7Z/pHIUVO+or93S2UcNa3WWNsBmcNcUdk+2TJnYGDTwDHMHn+s1JuO7XBDM0tiDMnHEqJgRHir4It9ZjmnXg2S9rja3FyQi/QocHaSpgKIkK2VnzngSKjtL6n1CIiByUtyUScCWnlIaRJxOMfFQinloEyf2n75+Kk+l9Hu6h/bs22uOAWKoJMDEwM8kVv+OPsx/JL1wsa24bkm4xcmTJJwT9RAmBMCcV6fp5tCw1yNl4bwuTgNEskAgGIBzIH610HpP4Kapri/xD2Ut43gOzOQRlRtG0GcTPjyKg/wAQvRl/QXSYuvpjBW6x3KGaNyMw4MgRIEiOYq6SqjNt3ZHajVsbIuz/ACySogBQSJwROeMZNR/vXG7YBY4Xuyox284iJMfJq1Y63cNtLRb+WhZlWByxPJjMSYH3NZvQkBc7miZA/u8HHxM+Kzf6rhqv2fTLs9JAEe5skAYQEYM4JIOTyRFXf/qWp02pS6HB2bmRuQflTI3QYGCfjIOayNam0xP5GsHWnemwzPiB5OMD5zWSk/Zo18N06L+I7i4wv+4TsW2iox3Ftx7nubpnO3MjHGJrpmh67ctPasakLva277kYv9BUGQEXA3ZMRwB5r5tNglSCczkMfI3YbbPj8+BW9/hrpdQl5tSLiCwp9q+9xwxVI3gmW7VB290wNxMGDC3C2v8ACklfk7zY1CuJUyP+cjxV2tM9P9fjci3l1W26QzIFGCFl9whWicgGBG0SRncUaRW0JqRjKLieqUpWhUUpSgFKUqQKUpQClKVAFKUoBSlVoBUP6n9QDSWDdK7gCBAIHPnODBjFSd+8FUsxAVQSSeABkk1wn1n1y5fvu29trFmtJ7kjaFIUgAwoIIJngkifFUnKjXFDZ36RGeovU12+9xncqp+uTI/swFgCe0RAwcioRma4paMlgNgB7dsAITMiOweceQTWTpFYBtkq4CFdkbgjTJtzAVv+kJwQrkirF4oSWLs9xWClQzl2jzu+kxtA+qccYxjR1xmYjFtoAxO4gjzAAkGYjIxGGBrY/TXUbNm8TdHZdS2oOIGN2T4EEYHx+lQIEz3SF5naDmCQsYMDMAj+mapprodCrDcltZLCcKWA2kc4LCOCJj7VLgpRohzpnQvUfW7WnDBmYSjKoNncCSqkQ5EOQobEkGTJEVyPVtLFhI3kkSQIkkyYyTg8xx8CpbXM9w7mvl8QPdyR5iTImRyQDUedGRkRzOSPywDiBgZ5+c0xxUEZ5bmzM9OdOGo1C29rNvfhBJ4JxEE4UmBEwBjmvorp/RNPok9rTWlTmSMljidzHJ+kfsK57+C/TEZjdcoHtkhAPrJKLun4QKCP7xcg/SK6k697T8/+f9f8K0T9mEuOiqI3k/tV17QZSlxQyOCrBgCCDiGHkGvVuvV0iDVip85/iJ6PXQ9RNu2ItXEFy0BOFJIK5JkqRE+RFQVyz7ThSy7gZO2SIMQCYxiPymulfj3PuaNlBkW7st47ikCf3P2rl9h4jtDDGM5Aify55qH0vHiJG71PaO8j4BnB44+REVYs3jddA1xbVtid1xswo+o7Vljg4EZ+wzWy9XOgbTWTYH8xsy7dy5G4OIIYjPBAAU/add1FlhlBttEA7sFh/SdxUdp3YHByPvWaikzRttFvqeuti466f/pKf5ZuLDlYBMkHtE5Hk+fis3p1hLif9cobvbtG4btpwWg7SJhguYPkHnE6d09JAeWJ5XEnPABjkD7HmSBUj17RQzP2IHgbVb6RtgGIAPBHb5gZqXRpCLS2fTp/o7VXX0ROmSxpn91UdGV9tyAFN6CO0EEHAzs5yY3Tpd72lKlYNsDeUO7d9x/VJM4ORnnk6J6K9barWX2JsWWNqwimGKk7mEtvMgAlVlRIxzgTL6d4ti66GyNQvaFdiWdju3Er9KED9j4muSUnB8KqKkdCtXAQCPNe6i+mKLY2RG3AXcWj9Tk1KCu6Eto2c0lTFKUq5UUpSgFKUoBSlKAVWKUoBQ0qhNAaF+JnXXtqtu27Ljc4AtgMN2BucycKx2oCeJIkTx6/rHWeWYke2ucFQQCSQZMMY/OeYrcvxK6kP4m7bVWbI5YsxdVHegZSVHdtxIkYjNa0NIvtr23mJEuNydpLkbe2PEHEkeTXFNpzs9DGtYJEFauKQ3usZ3FmIX+okkhgASjT5g8sMbs29VqIJFtSWcLgAzEBQY8D7fcD8pLqGlbaUS04cjDEgic5Yk8x+3PxXjpaxdFkHbsXddcYJwBsBkEA4X8p4zWm3spr2jBs6NlWQBJ53EfBBjj9j8D4q3ftFeQVLAZB7TnCsPI4gnz8VnjSK5uNbjakGHjuAL4tkgFY2nPmBVL1gd20wjFgQxB28wd24L3EgY4wZqVIiRH2LW4ThYBYSCBg5WZxkHnmD81fvWGAQshUOZQsNu4EiIjgfbgZNXtFfVUZDBU3BcZGgBtqKcvzIJOBJrGe/hEllyxEEtt3CCAP/iT9qV0i+Gw+huqjTa63dLoqMdlwkyVU5JKfJ4nkBjXd01C3VW5bZXDDDKwKsPlWBifHNfNBuk/1ArBA3CCD8eZwBP5/YVmdF67f0ZIsO1sFhABbbu2kdynsbBMBt3gxiatF0ZzjfT6MFwgwQR+YNedXrUtobl5hbtrlixifsJ+f+TXJdD+NV/Y63bKe4w/lMhKqpkg+4hYyBg4I4jzNa76r9Z6rWSHZ1skyLaxt8EBowzAgEEkxJzirbIqoN+Tz6/8AU3/1HWMyFhatgKgYDHyQPAJzmf0mK1pdOQVjLltsD5mCDP3Ij5kRV22xAJEgzyPvPzj5/YcYq9pzlDgFiJZT5wDBHznAzz81Fl6Mm2vtrb3chyyxE88wQQQTGDyN2KtXNQGA7VVwSSSzQd0EgoRtGT9sQM8V41rh7gVDhVjBgZMbfjAP6GvS3TOJGRmYgfYxGf8Ac/FULGQmoC+45Q7mOGBEKGAmAZMk/Ijj4g4d25vYsxJLTG7mDEfaJj9zEVcbOSYmRIGBxx8mApOZ+B8D5kiBwZY+IMYgHk55I+1B/BuHoPWWbN22Lii6+oDW9oue2Le3aV9wkgFSAwE5x98dV6XpAlrZbQKnthApdmCckBNxjbDZiJIHxXGPSfTDevHfauXraoQ0RAdkw2WEmVkCZPIrs3Q9YdiJdfdd2nd27SdhiIHbuAjj84HjGVbE+jIsObZglmiBLZP6n55rYbTyKiEZX+k/sQf2Iq/obu0lfiPGM+AfNbY/156M8n7dJSlUBqoroMBSlKAUpSgFKVWKAUpSgFQ/qjqTWNM7ICTBEggbJB7yT8eMHJFTE1zX8UtYwYLvcrtkW03LtaCA5cYJ3FefpAJ81lllrGzXFHaSRpHUY91mtOWYFT7bEHJDrO9swwbHIMNxwNe6reBCQOxEIRfp3EwSxA4wAJPGfFZ13VKpCOzMbtpGItkKgPcyM4A3QCxfOfJxAqxq9AGeBvZVVA5faAuTBCg5wBAPnOa48a9s75SXgiNPdVXHLZMkgkFgDG1ZwAY8eKkXRbSM1tSGfaXLESqiAzHwAZnbkZxMVGdQ1gbUTs2Ku1SIO4qBmZ5mP2Pnmr+puq6qzsVa427PBEEqoT4GP3Nb19Mdvhd0KIruu1GU3Elyo7MzG5e5cDBE8z4qxetW133bmQXf20ndHceDickkYHnGaydBoQincYDqsxgky0hJGBBET8GrF+2L4/lyJGN7buAM3H+QIEQAJiDGSaIafwwb3XWAK7dgYz2hZHJiSOZ5Ij86xX1bXF7YVUMiMMSxPJjuM58fYcVIL0tNgW7dKEXdoaCUQAbjwPqxxjleMxkarp9ptOkbtxHaS0rMAMbkfSxYMIGcAeK1tLwYtSfkw+noPbP1TAYmBjb5zyACPM+ayUuMCAWYqeCBggQeT4nPM8zQKhZN0wx/mSeMTtUjAEgDz4/KrbqIGyQCQGRidpkmOfpYET/mJwa3bLJcDWmAkEIPBH2g88zwPHHiJr30/TG52Im9jEKdo3H5IzgeciO0/n5ViFJJ4IJzJG6YGfufPxMVsHoXqNuxqB7hHcCAxgBTzBJkZkHJ+eZzVukWirdEXe9OX7RUNbgHG9iCJOIJXho2/H+BrxrumXbG0XkIPIKceCGIMcxPHjzW29c6pbs2Ldk6h7zhi28rLxvLDcBwVXtn7xAgCtc9QeoLmqKm4CFkPmAXiQMcLiRjmM54opSbNZQgo/yRtjaIxtgwSvx8/mPP5wfNGLGTuxmImRHAH/Pg+KqE3SFgGCeZ+TkyMiJBqltRtBztGRHMATieJjOI/ORWhii/7RYgGFkMQYIDcnjIIEgcQDk8VbFzlcf4SfqG0xg9sZ+/MVbRpJJPmJkZA8wTyP8ASpHpfTrl0zbtPeWy266Fx27gSpYf2grgefgYzD55B0P8PbJsWLVw3kNu+xm2Qe0wQHJnEedwEbwCa2TW3rlp7dp3Zd14lXVBkMl1yCTIXc3bjwsSJzkax1uuGcLbuXP/AG4VvbYn3NrCWIJIU52jBIM8YvX9DBRGZruIdrkbm2xBkAQZJOPk81y05Oy1oyLV8B2hcALuIiCxwePiP86zt2Z/5zUXZhVAAhZIImTycz9pMDxms12Ptgcnz9/P+VbRdeSrVk1aOK9isbQXJQflWTXYuo5mKUpUkClKUApNUmlAVpSlAUJrinq3rfvam7KM5JuJbLlFS3tU7W3Ix3rC3HMz8HxXaNRa3KVPBBB484818+eq+jXbL33bAF02zbBkBILS20EKjSi+CZINc+aO1I6MDUbZBWdOxNtSCGvAOSQZFsgMWk8yP0JNedbqmF1yr5c7iSchVkShn+0v6AT5xP8AUbgtEM7W2YbkDIFUADPYFB7FKndJJlgO3xr2otrcftbcoDGd07EwDAGAASCSP1+2UZbG0v1JD3F/hhcuuN7DgCARPDRiADkxUInVNsi2AYAC7h5gTEAA/nz/AKyenRltEe5biGKoQDubcm5bO5TLEGYkRDQeBXgaDTjcqk3rm08KbYRiSsvvl2jtbtGZj71bhnvSMG7qCrMxuqW2FYJ7YYCSuf8Au/Wr7WbSbQxdiM6hJPtyQCIKzMkn85PERVdF7W/dcHubBIQqSCwxtYyMDPGWgcTNSur6rbayq6YBCoWbYtNyU7nlFKvJBIDHhsQRmb+C78mt6hluXCQW2/niR5X7SR+g8RV62+22qoqgruJacnkQ2BmR8/ArHXcGO9TuMkqcZJ5MD5kTU1pdIt5FS33XmC7fbUkGQZU+QRCfSCJLf2c2fgj2RNpj/wBswBAz+n+3/gVdtWe1zk7MkQ5IHzPAWPJ/3rdfTvolLlpbl0wCm6BuGInkYYxsbMdpBkRjarPRLa9lmzaUBc4EkEQd90AM26C8yFMQDJJFHNIlJs5Ymiu9qhW3XNvtQDLdxEL994uDHxFY+BwqncSATkqVzzEGQ20zP28T2h+nqR3qWYkqdwJDe5dM2y5zEwIJJTbE5O6B636Kt31aLhtG3B2mygA3KLeUQ7+8orBcwOB3TTZE0zmCIIkKDkRIiY8EDzwJ/Y+aoqADGCwMYiZ3R/8Azxyf0ity1HoK417aNirs7SPdZZAX+razCW3Y+/2ge7vpRrd3uNsoo3du4bsQ6gMOVJnIzMjFHJJWFG3Rp1qyWM/TMZ8DOQo4HIMflVx2LEHszg4gYxndyBPMCJzzW29K9DuWK3CAynKxu2qDLO4E4ClRtHO4ZxWzaX0Vb0wuW3sfxC3BNu7dCqbcjbnPachgQNxn7VG69EuNGq+nfQVy61s6gXNPp7ltmW5KCQBKgbp2sSQwnMA/p0HovR7TWFVSuwSrGyzBnAY5uGAc5wZIDnJma89N0f8A0LTXXdbalTbyUEAupDFQd204JzAMVsJcAYPMR+3+X+9Zt7On4CVdM25obVxAjW1K+AQMfdfIPmRmtav6svdRbblSna7XBCkSFlZPmMHg0ta9lvlDcdLZtlogPkGDswxtiFJjzOI84ydR2XVud7ho2h/pILIC7HZKbFuSRJAOB9q5cidJcIjFxPVu8Le5XcBxDM0x7p3tbCKhPYJhoHh1PzWy3bXxz96gemG7OxwjqGF1GC8BgSAQeCs4bMx+lT7XgR/z9atiXlkzsv8ATNR3FTEipSoHo1zfckcQY/QwZ/Wp6uzG7ic01TEUpStCgpSlAKRSlAVilKUB4ugxjBgwYn/CRNcP9TWr3u3EvKFu6i4NobgLb23CwyAyna45kyo4mO51x78XtNbu6pP51uLSD3bZYblEll7eSXx+grHNDZJ/DfDPVtfTmV7Wb13ue/cwcxliwBBjEYIA/KAPIp0vS2rTr/Ei4JkQk4n+pAOdv9nEjxV7RaIO9ziF3XAXYqxMqOycknu5/wBa9WNE73bSK25mRid+YH1EHzgCI5/eqOjWmzM6n0V7Se5adbqfUjAE7piQ23AI7oIz2irV/TC5bNyTau2yqMA3O9T3BwZhyrgrGCP2tWNdetvcNh+wZIPcGkie5RtJwRnIB5Oataj1W0xctKwIhhDLuGD3AGCZAb9KpUg6+mJcu9rqw2HEncAAy8EExmD8T58GprUkXbhvW7gtbslSAGuYEvmQWlXbaBMtxkmoq57RHuoNiMdty2zb+IyoOfj55HxWYqAvagLuuW1YRAH1sSh5gQwGPgfnVpfAl7LQ0rM0yzEwe5hIXILRy2FPHAH3Wunel+mrpLZSdt9re5oSdrSQsOBDAqcSQSSOCYOF6X9P3LdlmvZY4YEKAoJyW/rGARK4hlIDdwrYbjjeLe1tzkySw3ADa6gBO1UIQYPIZjHK1WUqISsbCLwBFx1t7U9zekz2ysXBJBgTDEFmx5IvdPgs0jdBbuDMJJtAqVQY2xu4jG0xOawve3dx2bj3OuG9qdyC3gQSFkANH1YP9Neb13wHKNbXcAC0RG1lCsBwArAxgqPIg80p1LpsoWjLJDb22sjnwII3QEJjbLI20hZkQCwEGso9BY2/rhzBiBsmDgQAduT/APrPAFR7ai2pVgv0Xi6gztXGSoMdze5JK4MiZ21MDravCqGyYJgQvJ7jOOCOMnFTuho0een6Vb2625KbVkhMGd0NJYfI8DzzmpBPT2nWJDuV49xp/wAIj/CsLp1pLV73Bu7wysSWZcndJgQO4GT981nWOsae4C1u6t0AkH2wWEjkTxIkea3hWtmM7ukQKdNWxrGbcwF1jiIX2yJKg/IYA/JGOM1f6nq2cL7O25vdMsSAwZgCEPyQcE4/OpbWaX3rRBJtofIjeQCPP0pPGJMeRVrS27Y27SNwMIgiW2ydoLfYT+X7jP8A5dIlu1bMfWdAf3FC3dtr3PcYBV3AooA2vyAx5kNgkVW/aWyfklfqPLAeGP5/GKlr2rcNHtyp4ZSDgRlwYjzgbv04qP8AVqD+FdgYKrK8HukACI8/6/nWadvhCl9NZ9YdTWxbF9e66pC2iOBv+oNHG5VInkZjNW+natDsKWhDjtMNMOZAbnMszRjPMxWr6jqKX3t2WDAQHRtkhSz7u4RBRktEAsD2sJgAgbTpdIRd3ANtA4Ig5Y9oH3bAjwBE5rSS6iy7ZN9K1CKDyQOwMPJD7fbA5kEj7Rnisl7gMQTLhiFMyduDjxmAfzrAudTRoRgLZG3bduKNquMnbvAm4PAHM5jIqQ6fZVpfdvLEw5gbhPiBwIjHxS3eoXiyb6KkKcfr+2Kk6xOnLC/rWXXdBVFHJJ2xSlKuVFKUoBSlVoBSlKAVw38Y9ZcTqG1Ba23LdsCAm/ed4G/vB8IAWHHExnuVco/GT0bZuTrrt82/btG37YVSXbJQW9zATLGeTAkRFQ1ZKbTtHMF1lwg+4BZNkHaUmWJgdwzysn4MH8qy9PqbaovuW7bNqCrFt5hVAaEMyu3dGcdwrylr23XSvc9zUMVZrwLMqgozDTtMbm3FJPEmBMVFa+4bIKG3we64vy0kAqRAnaf2Nc7h2jrWTllzUXkBMW2WCVJUqCfpnkQ04MGfPAzWHeuXcgQVnEjgeOPIAH7VsenV74GF7JEKiIFklp2pgGGiZJOOaxNZp9hg+MZnH2P2qu1cRL70jrCo4V9xEE+8sDGTBTyBA8/p81t/R+mi8tmV7jhBtnegaGyPpXBOf7IAPdjUfbO8bFkyAR8jgzPgff7ziuidJvFwbqIXAjNsy7oWBW2AzBt5aRtIwrEQQxms23RCJPSaO7Ys2lRldBu3lDbAKHaVLLdB7vqAHGYjuNZ9jUSI3EKqqSzOx3Bl3Ah8yAA2RGE7TwKytL0FyqOriy7IpKoP5YO2BgENuiBvDDiRECsjp8WXZWtgMYAHCuD9IUjAQMXG4jd/ak1k6fktbj4I1rrFJIbsCbQhWO4GFJLFfuSR/TgNu2le0z2nQKGt7wNsgG1uYyVAmUbHBEncYI4Was9EtKzqO2RIGQOIlf6ZHEDj4qypu3QBcWB7uxmHazAP9e3b24g/riAcQsd+TTf4YnQ2Fm4bb2MsnYyhdhAADSBi3nYOGkRk8Vh6xWss0KlsyXUWx2kcyqkjaMQZyIxytTmp6S3unJJn+W8Dtk/9OYiDEGeR94rze6KxlXQXJyfnPn7ZnIjiryx/rRClG7slBbG3HEYioe7qbNvVbNyIXTewJCjduOZ43EZPmM1IaZWCKG3BtoB2j4EceDWBbso11v5QLAj2iULAXG3SblwTJlRuycQPiqJbOirdKy4ust3L5W2xZbSbmdWldzMoCQDDNtVv+2fuawOsaBrbfxSl2uIGtoFKrh4AKyID7v7UiC3FT17oYRmuWFALkNcQHBIG0Ok8EfFYto/xCMpxH3yGRgdpXxwf280nFp0RGSasztF1LetrHe6ncCY2sFBIOPmR4/L48eoG9qwbxlhaViUAktiO3yWnEeZP51GnqjWHG1d5ciVnuMAzt8TwZJgeYmaj/WPqa6u1Taa3ZbtNw7LneYiQpIUABo3AyxGMVrFQa75Zm1JPhZ0E3bdi4r2wgtqL6kdy7FgQdw2nerEbgcQfBqymui+4D3ypAIn+lpaBbLDKnmCCPueBFr14NpGtJ/UxuF1VSoU7O0FgIJEgswLCXiSMUs6B205vhyLYGxkJBZFmFgqcBd2ACCyngMTus4r2E36Nt0FpXO3YHMbu4T9QiRI+Pir2n6orFlUofbUnYhBJCyIQDBypGPIj5qvQOgWH0iG8guMy7mZizEEgqRbYmRAlcQZmcma1TQdJ/wDcvpkJX23KhzcXd9CMVyMkBYM92JkEzWmnSu/DqPSmJtCQB5EEEEHIII5wR+s1mVjdP0nt2wkltvk/mT+wmB9hWTXQvBzsUpSgFKUoCtKUoBSlKAVrf4g9MF7p18FVZkQ3Lc2xchkG4EIQZJEr+prZKoaA+VtHoEupeuiSe9/ZBgqLY3Pc2qRwSYjgDmo3V6i6bY9whwSAPpuCSNw/mSYYYUiQYn71vPr/AKGdHrQp1Fi2L+ou3zehTdRb24FGtrLNbCbgcQ2/jBrRtNaUbmksvaLiBTmSwKyfjsGM5xEVWq6XTviMroXWW09xtpdi7sHRkj7CApJ3EyCsYgZNTOq1ouDcTBOc4ieJmtWtyFKxJkFDGR/VIZWlSd3Ak5+RWcz+0YtXbjNncdogjkhpJ3/1kEz44mBnKKfTWDaRNdH0fuMxABiF+VEkTOeYZceZrbBoNqMdhtW7jgBluOPcYDY1ksVm3ILLuLHzExh6a6W38ILtzafeLwyKssrOzAOkrueXaIkiTxW0en9Zp/aGkum3uDErvJi7vcuGTcB3ZAxwcDOK5JK5UXvlmd6Z67b1FsIGAuWxDISJ2r2h/wC8pEZHmR+frVar3NQEtlYVWDnmZK9iwee3PIHxNaR1nQWberuqp3qTLMRlWwNgcEEkdh3nIlQZmalPTOLoCdmO5ABACkw4BwoJJx54E81RunRc21UZpBBKI6sFlJBEtlj8N4iZHOayWZpDwDCkAEnmT+2MSf8AWvWhTee15BEtxIJ/xnx+lQHrv8StN0tRb2+9fIkWwYj+87f0j/GurHC1ZlOaXDYluuVAAjcMnIK8fpPkf8FX7lyCIPMzPwB9Q+PHGM8Vwz/7hdUXzptOV/s/zJ//AC3f6V0f0X690/U0ItA2b6CWssQTHG+22Ny/4jz99dWjLYm9drLIBDXFDSQ6+5BnzIkHj48VZ1FhraqBi0sMoAlgVadoAgbcgzk8z94rSKPbG4CTIYHMmSDPyZB/epDoWoZbxtAym3cJOU2kDav27gY4GfsK5YzTdVVnTrS50ua/q133AAwt7EJMgGZMbu5Rt4HE88cRXp2rtXbi3G/l3sgwYFwDB3AYnMyfkfNU61be8VFsDsD5bBYkABbcg/fuOJjmDVj0j1xL4Fh0hghIWBBVWCNvhiC084j4+Ba3tTKOtbSMb2rdvW31CkMQnPnbu3FZMx3KT4/avPWtSwsFVUu7FQqgA8MCSdx2hQFPJH71c1NlbtjStcB3K6KxJO5Sd9pQWHgsApMiZqRbSgvI4AWBnwD+WDgf7VjNVK0axncaNe6T0AWbZa5bQu4M7RgbjO0n+oDGYiAfk1g9Q6S1w27YYWVJ2lkBBVQGHGZhZHwfkDFbbrDKgSZOJ4yZxngcD/4rCuOHIYiWSP3/ANP8sj9G72sjVUSK+nbf8L7OnLWTyrI7g7oGXKsC6nEiYNat+GnuO0lUhiN0hiQFmFkr3ZmGYjO+AZmpbqXXkawbNp911lEhQZVMFzED+mcDwTxzUr6I6cqWjchZaFBWSdqdsSfGPpAAGIgYrsjOMnSOaUXFWzZxSlK3MhSlKAUpSgK0pSgFKUoBQ0pQGj/ib6JXV6Z7lm0h1SBdjmASobKsTggBmIBBzEZivn3o0G4Lbu9u3MuyIC52y0DcR3TCjIAnPJr65IriH4t+g00pbXWdxD3O9TJ2PcJf3g4yF3ADa0iWxGKBcOf2NS1m4SAiNta1nEhlyuDIkGQ3z581kaAK1yLmN8+43uBNw8qWgiSdn1AnLfVNerJC2mKhbjMLYW4CBtYNuO62w7twDCSIDBoZqaTqJsXLT2H71COsrkMpb+VtVjvHjkE7vmDWTR0pnaPw/wBKg6ZbZAuCxBNsoyyQSGlm3GckoQpnAHFSXTOkLbt3Ny71a7dKiAYV9vZtPaYYHx4HmtQ9F/iFvsmzdtP7w9y4721RVuTcjeFxtYEqu2DxzOKztN1/UXNS38OLkMFCo0857yrAooPJYSAPMmsZySZCTa6a/wBc07WtZff2lCchGQ+2w9vYBsSFzNyDIIMZGY2ToiqGtobZW5cT3Fb21VQEG02BtaTEEiTMN9qp6l0t5bwa6Cd6ge5bO1AUIOyCZBEuRySC0EExWN6bYMv8xWIAxv5iNkjuJPcDgHH5kVzO1PprGmjdul3IRnIEhSRBnAkgeP8AKvk71L1VtRq715ySzuxz8TgfoIFfWunuBwF8bSJx5G384yea+X/xB9KPodbcVlOx2ZrbeCCZifkcfsfNd+OteHLO7NWqd9E9YbTdQ095TG24oP3VjtYH7QTUHFbb+G3pN9dr7agH27bK91vAUGdv5sRA/U+K1ZVH0R1fpkXGZCFkyQRIzmYGQf8An3rF6R0WHNxyWdsfAA44nz/tMxUxfU3LhjieazLNgLA/OuZwjtaRsptRpltNPHitJ6Gfa6rdDiNz3VB4Csx3rtgwSytBkDLR+e/N/r4rnXqXTbbt07sMxZsEmWGFAX4Mc4gZquV6pNFsX7WmTHXbyW9XbDFVs6iy1t2Ur2N7pe3djMw7NnjLE8VlaPVsysjgC9ZYi4FGCZJDgE/Syw0eN0TWv9VsbdStuMWktWh2j6oBx5ySTiYAOJqvqNmGtuOjEbFS2SpgO1tVJDkfdwMz9JxWUndtl4x8UT99lVG3YVQeZAA5+cwf/FavrfUq3Sy2+1RhicFgMGf7KywySB4/OK1XVTcUlGYwsyzcCZJD/O2RETOAYqG0fTTcJDbiZK7CsyIO2Cx7h45JXcax2RvHH9Nh6T6evEi5ZO92Kw8qVKkZDBu4czieJ+K6503QrZtJbQAKigAD/E1E+kvTY0tkAw1w5ZoAiY7F+AAAPuZNT8V34ceqtnFlybsUpStzEUpSgE1SqxSgK0pSgFKUoBSlKAVZ1elFy26NMOpUwYMERg+DV6lAcU9SfhPdsO9203vWEQM5u3bnulVDPctgW0IIZlBPaSd5+5rmuo6qbrsz7CJuGZ2gBu5VUSTtyIUeB+31m6TzXMfWX4XXGuNf6f7Nt3bfcS4DLkR2KxBCW+1e0ATJkxAqGrJUmjnfpXrli1aC3Va3j3GvK5aAwGy21nuZrTbUViIIMf3TXWfQlm0Pce2ILhSoJBm2ACrpH9BLY5yDJkmuFdZN1dRdt6tDbui6Hezbbas3CjMSASqAjbBWc5PAqZ9P+r7mlZvbnat0uijuW0pmUG47o5WQSCuSDC1jOFPZGkW3w77qbswF5YxOJGZJ/Tn861n1lomtt/E2lQlSm4spJTYZBkd20gweQIBg5InOmatdQQ4J+kBhtdM4YkK4DbDuB/wNe71yX4gLM/AAH+wqko7LpZOvBAdN6ugJ2urspPuBGwAOW3HG/c23bMYj7mR6r0+xrLRTVWw6/wBoiY+D9vzwRWj9NsE6pmFqPeubrC4KlZB2hWIIcAA+AImMGui6iw1u0LVvuLEBnidgfta4R58xP64FZYnJXRedGj2/wN6ezbgbhU+N5j5/P/Gt06P07SaGzstBLaCZjzEST5Y5HzyK1T1BpktXE9hpUXCji27YiCZEkgqBDQRG5SYGRjaWZBbkENJYBpDQCZg5IOY8t+VaPO1yiFitXZ0bQalLiB0IM8iQSD5Ux5r1rNaloFrjKg57j/kOf2rnb2VYS4JBwWBmFMEHgHBnJP1AxjKyGg9NNeUO9wpIYA2zLMsjaGLSIAURj744EfmdeCfw17JPrHrW3bEWgXbGWBVAOSZjc2AxAUHjxImI69dNy5MboAftnJAYANsUkqo5yORMjByLHpRLdwlma6sKERwoCROBsgEcflB5mrOs6Ktp7b2gLdvePdX+lRlzcHme3iTJ2wJkHGUpSZpGMYl+3YI6hqLxG4W7bXgMxuiFUHhiGD/YQDzxAM7A77pgqRvOO45Y3NvKzMjnIY4mpqxrw1vVOSFuXGtwo7W9sE9oB5ju7vOZjNYF7Sb3DDmATt5YxIBIBLTJHxxE0m+cJgu9Nd1Vg/xTMm1UCoVYQokgyWTbAEkrmMRkxncvQ3py1eUX3BDW7jJcSF2O1uAHwuV+lok5A+IrYfTfp1UVLjoUuBSNpPgxBcDBcAQD4BitiCxW+LD3aX+GWXPzWJUClKV1nKKUpQClUpQFaUmqVIPVKUqAKUpQClKTQClJpNAKGlKAgPUPovTavuu2bbXFkqzAju2FR7m0guvGCfFcu6h+BuqtoP4fUWbjZLK6G2FMT/LI3SN3gx4mfHcKEUfQnXg+ck9S6vSXNr+8LqGGIVoa7bBUW2uMT7h3XFDFYBhPqBzvmr6l/Gr7YdkcQbqm21tpcbkW9bgwYEwCcwYrpz2geagtX6RRtUNUty4t0KEydybN0soRsBmgAtk4xBzWU8ey4XjKmav0PRmxfDyHCqQAVUE4CfywJ2TBOMSz8AmphOqOt51YFdyBxdVSVJUbiGk/SMqMAiPk1LDoXdukczwec/f7mrC9LZSIBgEknBnBEn5P6T/lXOoTibbQZqnWL733R9pZtjACV4JnfbBEj+kYyfuKsCwpQuHtrJk5uYJO0kjbIYuCpxHIg+Nm0fRyAyQSGnc20AACcHEtjGTx4q0fTrOpQBkSO0bVAUAQFAb6oyZI+ok4xFHBvrNFOK4iGGqZk2kNiJ+RMDOZxBiD5H3iW6N1dSgRz7bgQN2NwEdwn9iPGJ5rz/6ddXCQxU8xuBHMGfsT9jk+IjM0vpTcWZ0VCTMgsZMgEkE4kKPvx8VMccmxKcUjB6v1lAyhNtwz3EEwPgAjDMT48ftWBrvcvx2AqhkKMgtICknyIJBiYmRzW3r6Ytb9xkn7nxAG0/I/2FSVnSKn0qF8YAGOYgfnWiwN+TP8yXg0vQ+k7rKFICov07wJH3AAETmQIjdAiK2zQ9Ht21UbQSpkEjMnM/as6lbxxKJjLI5AClKVqUFKUqAKpVa8k1IE0qlJqAeqV5mlAXKUpQFKUpUgUpSoApSlAVFKUoBSlKAUFKUApSlAeRVaUoBVKUoQKrSlSBSlKEilKVAFKUqQDXmqUoChqhqtKgF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2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3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39" name="Rectangle 162"/>
          <p:cNvSpPr>
            <a:spLocks noChangeArrowheads="1"/>
          </p:cNvSpPr>
          <p:nvPr/>
        </p:nvSpPr>
        <p:spPr bwMode="black">
          <a:xfrm>
            <a:off x="468106" y="1605478"/>
            <a:ext cx="449353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solidFill>
                  <a:srgbClr val="080808"/>
                </a:solidFill>
                <a:latin typeface="標楷體" pitchFamily="65" charset="-120"/>
                <a:ea typeface="標楷體" pitchFamily="65" charset="-120"/>
              </a:rPr>
              <a:t>接受并处理案主的非意愿和抗拒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25784" y="5746030"/>
            <a:ext cx="2364750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Teyber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(2005)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「尊敬」案主的</a:t>
            </a:r>
            <a:r>
              <a:rPr lang="zh-TW" altLang="en-US" sz="2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抗拒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这是核心原则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3635896" y="2216859"/>
            <a:ext cx="5184576" cy="445250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>
              <a:lnSpc>
                <a:spcPts val="4000"/>
              </a:lnSpc>
              <a:spcBef>
                <a:spcPts val="1000"/>
              </a:spcBef>
              <a:spcAft>
                <a:spcPts val="1000"/>
              </a:spcAft>
            </a:pPr>
            <a:endParaRPr lang="en-US" altLang="zh-TW" sz="2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lnSpc>
                <a:spcPts val="4000"/>
              </a:lnSpc>
              <a:spcBef>
                <a:spcPts val="1000"/>
              </a:spcBef>
              <a:spcAft>
                <a:spcPts val="1000"/>
              </a:spcAft>
            </a:pPr>
            <a:endParaRPr lang="en-US" altLang="zh-TW" sz="2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lnSpc>
                <a:spcPts val="4000"/>
              </a:lnSpc>
              <a:spcBef>
                <a:spcPts val="1000"/>
              </a:spcBef>
              <a:spcAft>
                <a:spcPts val="1000"/>
              </a:spcAft>
            </a:pPr>
            <a:endParaRPr lang="en-US" altLang="zh-TW" sz="2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lnSpc>
                <a:spcPts val="4000"/>
              </a:lnSpc>
              <a:spcBef>
                <a:spcPts val="1000"/>
              </a:spcBef>
              <a:spcAft>
                <a:spcPts val="1000"/>
              </a:spcAft>
            </a:pPr>
            <a:endParaRPr lang="en-US" altLang="zh-TW" sz="2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lnSpc>
                <a:spcPts val="4000"/>
              </a:lnSpc>
              <a:spcBef>
                <a:spcPts val="1000"/>
              </a:spcBef>
              <a:spcAft>
                <a:spcPts val="1000"/>
              </a:spcAft>
            </a:pPr>
            <a:endParaRPr lang="en-US" altLang="zh-TW" sz="2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lvl="0">
              <a:lnSpc>
                <a:spcPts val="4000"/>
              </a:lnSpc>
              <a:spcBef>
                <a:spcPts val="1000"/>
              </a:spcBef>
              <a:spcAft>
                <a:spcPts val="1000"/>
              </a:spcAft>
            </a:pPr>
            <a:endParaRPr lang="en-US" altLang="zh-TW" sz="2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46" name="群組 45"/>
          <p:cNvGrpSpPr/>
          <p:nvPr/>
        </p:nvGrpSpPr>
        <p:grpSpPr>
          <a:xfrm>
            <a:off x="467544" y="3356992"/>
            <a:ext cx="2304256" cy="2376264"/>
            <a:chOff x="539552" y="2958029"/>
            <a:chExt cx="3312368" cy="3783339"/>
          </a:xfrm>
        </p:grpSpPr>
        <p:pic>
          <p:nvPicPr>
            <p:cNvPr id="4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2958029"/>
              <a:ext cx="3312368" cy="3783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" name="橢圓 47"/>
            <p:cNvSpPr/>
            <p:nvPr/>
          </p:nvSpPr>
          <p:spPr>
            <a:xfrm>
              <a:off x="1835696" y="4509120"/>
              <a:ext cx="576064" cy="5040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9" name="文字方塊 48"/>
          <p:cNvSpPr txBox="1"/>
          <p:nvPr/>
        </p:nvSpPr>
        <p:spPr>
          <a:xfrm>
            <a:off x="1673990" y="440131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dirty="0" smtClean="0">
                <a:latin typeface="標楷體" pitchFamily="65" charset="-120"/>
                <a:ea typeface="標楷體" pitchFamily="65" charset="-120"/>
              </a:rPr>
              <a:t>案主</a:t>
            </a: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62" name="Group 29"/>
          <p:cNvGrpSpPr>
            <a:grpSpLocks/>
          </p:cNvGrpSpPr>
          <p:nvPr/>
        </p:nvGrpSpPr>
        <p:grpSpPr bwMode="auto">
          <a:xfrm>
            <a:off x="899592" y="2132856"/>
            <a:ext cx="1353438" cy="1368152"/>
            <a:chOff x="4166" y="1568"/>
            <a:chExt cx="1007" cy="1027"/>
          </a:xfrm>
        </p:grpSpPr>
        <p:sp>
          <p:nvSpPr>
            <p:cNvPr id="63" name="Oval 30"/>
            <p:cNvSpPr>
              <a:spLocks noChangeArrowheads="1"/>
            </p:cNvSpPr>
            <p:nvPr/>
          </p:nvSpPr>
          <p:spPr bwMode="gray">
            <a:xfrm>
              <a:off x="4166" y="1568"/>
              <a:ext cx="1007" cy="1027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4" name="Oval 31"/>
            <p:cNvSpPr>
              <a:spLocks noChangeArrowheads="1"/>
            </p:cNvSpPr>
            <p:nvPr/>
          </p:nvSpPr>
          <p:spPr bwMode="gray">
            <a:xfrm>
              <a:off x="4166" y="1568"/>
              <a:ext cx="1007" cy="1027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5" name="Oval 32"/>
            <p:cNvSpPr>
              <a:spLocks noChangeArrowheads="1"/>
            </p:cNvSpPr>
            <p:nvPr/>
          </p:nvSpPr>
          <p:spPr bwMode="gray">
            <a:xfrm>
              <a:off x="4228" y="1630"/>
              <a:ext cx="875" cy="8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6" name="Oval 33"/>
            <p:cNvSpPr>
              <a:spLocks noChangeArrowheads="1"/>
            </p:cNvSpPr>
            <p:nvPr/>
          </p:nvSpPr>
          <p:spPr bwMode="gray">
            <a:xfrm>
              <a:off x="4228" y="1618"/>
              <a:ext cx="875" cy="8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67" name="Oval 34"/>
            <p:cNvSpPr>
              <a:spLocks noChangeArrowheads="1"/>
            </p:cNvSpPr>
            <p:nvPr/>
          </p:nvSpPr>
          <p:spPr bwMode="gray">
            <a:xfrm>
              <a:off x="4270" y="1679"/>
              <a:ext cx="788" cy="804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grpSp>
          <p:nvGrpSpPr>
            <p:cNvPr id="68" name="Group 35"/>
            <p:cNvGrpSpPr>
              <a:grpSpLocks/>
            </p:cNvGrpSpPr>
            <p:nvPr/>
          </p:nvGrpSpPr>
          <p:grpSpPr bwMode="auto">
            <a:xfrm>
              <a:off x="4284" y="1691"/>
              <a:ext cx="763" cy="778"/>
              <a:chOff x="4166" y="1706"/>
              <a:chExt cx="1252" cy="1252"/>
            </a:xfrm>
          </p:grpSpPr>
          <p:sp>
            <p:nvSpPr>
              <p:cNvPr id="69" name="Oval 3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0" name="Oval 3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1" name="Oval 3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72" name="Oval 3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73" name="Text Box 57"/>
          <p:cNvSpPr txBox="1">
            <a:spLocks noChangeArrowheads="1"/>
          </p:cNvSpPr>
          <p:nvPr/>
        </p:nvSpPr>
        <p:spPr bwMode="auto">
          <a:xfrm>
            <a:off x="1000648" y="2676817"/>
            <a:ext cx="1147801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zh-TW" altLang="en-US" sz="2800" b="1" dirty="0" smtClean="0">
                <a:solidFill>
                  <a:srgbClr val="333333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抗拒</a:t>
            </a:r>
            <a:endParaRPr lang="en-US" altLang="zh-TW" sz="2800" b="1" dirty="0">
              <a:solidFill>
                <a:srgbClr val="333333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</p:txBody>
      </p:sp>
      <p:sp>
        <p:nvSpPr>
          <p:cNvPr id="74" name="文字方塊 73"/>
          <p:cNvSpPr txBox="1"/>
          <p:nvPr/>
        </p:nvSpPr>
        <p:spPr>
          <a:xfrm>
            <a:off x="827584" y="443711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b="1" dirty="0" smtClean="0">
                <a:latin typeface="標楷體" pitchFamily="65" charset="-120"/>
                <a:ea typeface="標楷體" pitchFamily="65" charset="-120"/>
              </a:rPr>
              <a:t>尊敬</a:t>
            </a: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3635896" y="2438710"/>
            <a:ext cx="5151540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从案主参照架构开始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35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接受案主与属于他们的非意愿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抗拒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35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不要忽略它、也不要惊讶我们的发现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3500"/>
              </a:lnSpc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35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让案主知道我们是如何经验它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35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接着一起探索它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35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并示范对挑战的开放态度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35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也表达愿意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35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探索我们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心理老师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的负向感觉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8955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data:image/jpeg;base64,/9j/4AAQSkZJRgABAQAAAQABAAD/2wCEAAkGBhQSEBUUEhQVFBUUFxgYFRcVFxcbHBgdGRgYGB8VFhgZGyYfGBkjHBcWHy8jJCgpLSwtGx8xNTAqNycrLCkBCQoKDgwOGg8PGiwkHyQtLCwqLCwsLCwvLCwsLCwsLywsKSwsLCksLCwsLCwsLywpKSwsLCwsLCwsLCwsLCwsLP/AABEIAMIBAwMBIgACEQEDEQH/xAAcAAEAAQUBAQAAAAAAAAAAAAAABQEDBAYHAgj/xAA9EAACAQMDAwMCBAMHAwMFAAABAhEAAyEEEjEFIkEGE1EyYQdxgZEUI0JSYqGxwdHwM3LhFiTxFRiSorL/xAAZAQEAAwEBAAAAAAAAAAAAAAAAAQIDBAX/xAAjEQACAgMAAwACAwEAAAAAAAAAAQIRAxIhMUFREyJhcZEy/9oADAMBAAIRAxEAPwDt9KpVaAUpSgFKUoBSlKAUpSgFKVGdb9Q2dKqteYje21FUFmc/CqMmBk/Ap4C6SdeWuAZJgfJqD1vq+yNJcv2riXNlp7gWYJ2A4K/UIIIOMQa5FovVd25qQ+oc3JYqy3AhXBgi2ufbjwOSOScg0lNI0jjcjtup65ZS21xribF5IIb8h2zk/FQ5/ETRBwrXgpYsASrBe0EkFiIBwRHMitH6hr7nt/xNtbNhF27CAfdcGO0lSqwwP0EMB+YFa5c6kwZQJVVUA7UVt7XWYMICtvPdB2/1P+VY5MsovhtjwxkunbdN6l07ori4qq5IQudu6PKhoJFZlzqNtWCs6hiCwBIyqxLf9okZ+9fPuotFQ/uRbY7bqS8FlYquxz296sQCoiMf3jUZZ9RkuVdgUUKVnKqQYA+BErBExJHkxMMkpeUVnijHwz6I/wDU9jdcX3B/K+pv6Sdpcqh/rZVAZgswCKztHrku21uW2Do4DKymQQcgg18zt6mv29UNRbcIxUQ4CKGUyNjFFUEz55885rP6Z+IutSyunt3j7UBdwUhlULs22nyREA4HIOQDFbKRm4H0fNVr5/8ASHru7p9RL3WYFWFz3WJG0MWXDFiChdzE7mG7J4rq3SfX9m87W4ZWtoHbIbBYrwv9QlJAyN4/Op2KuLRtVKt2r4bgzGD9j8H4NXJqSopSlAKGlKApSq0oClKUoBSlKAVWlKAUpSgFKUoBSlKAVa1GoCIzHhQScgcCeTgVZ6n1NNPaN2621FiTBPJAHAPkgVxL1l63u3y67z7VyAtvtCBQ27+ZMCQVjmTBzGDSc1E1x4nP+jaerfi4d4FhAoMgb1LFjiCNphRkf2j+QrX/AOLuaq/7t+6w4UKxGFUkiduFbcZgf5c6KrEw5IczEEExAAAjcJktgCImftWx9H2XSqb3W81ohi5AtoSSo2AGWYAiCxyYiIzyT2ats7VGMKpEz1Ppy20B06oTAVU+D5a4/G2FIjyTMGtM6rq7One4tvezW4iQqwAVIBYgMwWV7Z/pHIUVO+or93S2UcNa3WWNsBmcNcUdk+2TJnYGDTwDHMHn+s1JuO7XBDM0tiDMnHEqJgRHir4It9ZjmnXg2S9rja3FyQi/QocHaSpgKIkK2VnzngSKjtL6n1CIiByUtyUScCWnlIaRJxOMfFQinloEyf2n75+Kk+l9Hu6h/bs22uOAWKoJMDEwM8kVv+OPsx/JL1wsa24bkm4xcmTJJwT9RAmBMCcV6fp5tCw1yNl4bwuTgNEskAgGIBzIH610HpP4Kapri/xD2Ut43gOzOQRlRtG0GcTPjyKg/wAQvRl/QXSYuvpjBW6x3KGaNyMw4MgRIEiOYq6SqjNt3ZHajVsbIuz/ACySogBQSJwROeMZNR/vXG7YBY4Xuyox284iJMfJq1Y63cNtLRb+WhZlWByxPJjMSYH3NZvQkBc7miZA/u8HHxM+Kzf6rhqv2fTLs9JAEe5skAYQEYM4JIOTyRFXf/qWp02pS6HB2bmRuQflTI3QYGCfjIOayNam0xP5GsHWnemwzPiB5OMD5zWSk/Zo18N06L+I7i4wv+4TsW2iox3Ftx7nubpnO3MjHGJrpmh67ctPasakLva277kYv9BUGQEXA3ZMRwB5r5tNglSCczkMfI3YbbPj8+BW9/hrpdQl5tSLiCwp9q+9xwxVI3gmW7VB290wNxMGDC3C2v8ACklfk7zY1CuJUyP+cjxV2tM9P9fjci3l1W26QzIFGCFl9whWicgGBG0SRncUaRW0JqRjKLieqUpWhUUpSgFKUqQKUpQClKVAFKUoBSlVoBUP6n9QDSWDdK7gCBAIHPnODBjFSd+8FUsxAVQSSeABkk1wn1n1y5fvu29trFmtJ7kjaFIUgAwoIIJngkifFUnKjXFDZ36RGeovU12+9xncqp+uTI/swFgCe0RAwcioRma4paMlgNgB7dsAITMiOweceQTWTpFYBtkq4CFdkbgjTJtzAVv+kJwQrkirF4oSWLs9xWClQzl2jzu+kxtA+qccYxjR1xmYjFtoAxO4gjzAAkGYjIxGGBrY/TXUbNm8TdHZdS2oOIGN2T4EEYHx+lQIEz3SF5naDmCQsYMDMAj+mapprodCrDcltZLCcKWA2kc4LCOCJj7VLgpRohzpnQvUfW7WnDBmYSjKoNncCSqkQ5EOQobEkGTJEVyPVtLFhI3kkSQIkkyYyTg8xx8CpbXM9w7mvl8QPdyR5iTImRyQDUedGRkRzOSPywDiBgZ5+c0xxUEZ5bmzM9OdOGo1C29rNvfhBJ4JxEE4UmBEwBjmvorp/RNPok9rTWlTmSMljidzHJ+kfsK57+C/TEZjdcoHtkhAPrJKLun4QKCP7xcg/SK6k697T8/+f9f8K0T9mEuOiqI3k/tV17QZSlxQyOCrBgCCDiGHkGvVuvV0iDVip85/iJ6PXQ9RNu2ItXEFy0BOFJIK5JkqRE+RFQVyz7ThSy7gZO2SIMQCYxiPymulfj3PuaNlBkW7st47ikCf3P2rl9h4jtDDGM5Aify55qH0vHiJG71PaO8j4BnB44+REVYs3jddA1xbVtid1xswo+o7Vljg4EZ+wzWy9XOgbTWTYH8xsy7dy5G4OIIYjPBAAU/add1FlhlBttEA7sFh/SdxUdp3YHByPvWaikzRttFvqeuti466f/pKf5ZuLDlYBMkHtE5Hk+fis3p1hLif9cobvbtG4btpwWg7SJhguYPkHnE6d09JAeWJ5XEnPABjkD7HmSBUj17RQzP2IHgbVb6RtgGIAPBHb5gZqXRpCLS2fTp/o7VXX0ROmSxpn91UdGV9tyAFN6CO0EEHAzs5yY3Tpd72lKlYNsDeUO7d9x/VJM4ORnnk6J6K9barWX2JsWWNqwimGKk7mEtvMgAlVlRIxzgTL6d4ti66GyNQvaFdiWdju3Er9KED9j4muSUnB8KqKkdCtXAQCPNe6i+mKLY2RG3AXcWj9Tk1KCu6Eto2c0lTFKUq5UUpSgFKUoBSlKAVWKUoBQ0qhNAaF+JnXXtqtu27Ljc4AtgMN2BucycKx2oCeJIkTx6/rHWeWYke2ucFQQCSQZMMY/OeYrcvxK6kP4m7bVWbI5YsxdVHegZSVHdtxIkYjNa0NIvtr23mJEuNydpLkbe2PEHEkeTXFNpzs9DGtYJEFauKQ3usZ3FmIX+okkhgASjT5g8sMbs29VqIJFtSWcLgAzEBQY8D7fcD8pLqGlbaUS04cjDEgic5Yk8x+3PxXjpaxdFkHbsXddcYJwBsBkEA4X8p4zWm3spr2jBs6NlWQBJ53EfBBjj9j8D4q3ftFeQVLAZB7TnCsPI4gnz8VnjSK5uNbjakGHjuAL4tkgFY2nPmBVL1gd20wjFgQxB28wd24L3EgY4wZqVIiRH2LW4ThYBYSCBg5WZxkHnmD81fvWGAQshUOZQsNu4EiIjgfbgZNXtFfVUZDBU3BcZGgBtqKcvzIJOBJrGe/hEllyxEEtt3CCAP/iT9qV0i+Gw+huqjTa63dLoqMdlwkyVU5JKfJ4nkBjXd01C3VW5bZXDDDKwKsPlWBifHNfNBuk/1ArBA3CCD8eZwBP5/YVmdF67f0ZIsO1sFhABbbu2kdynsbBMBt3gxiatF0ZzjfT6MFwgwQR+YNedXrUtobl5hbtrlixifsJ+f+TXJdD+NV/Y63bKe4w/lMhKqpkg+4hYyBg4I4jzNa76r9Z6rWSHZ1skyLaxt8EBowzAgEEkxJzirbIqoN+Tz6/8AU3/1HWMyFhatgKgYDHyQPAJzmf0mK1pdOQVjLltsD5mCDP3Ij5kRV22xAJEgzyPvPzj5/YcYq9pzlDgFiJZT5wDBHznAzz81Fl6Mm2vtrb3chyyxE88wQQQTGDyN2KtXNQGA7VVwSSSzQd0EgoRtGT9sQM8V41rh7gVDhVjBgZMbfjAP6GvS3TOJGRmYgfYxGf8Ac/FULGQmoC+45Q7mOGBEKGAmAZMk/Ijj4g4d25vYsxJLTG7mDEfaJj9zEVcbOSYmRIGBxx8mApOZ+B8D5kiBwZY+IMYgHk55I+1B/BuHoPWWbN22Lii6+oDW9oue2Le3aV9wkgFSAwE5x98dV6XpAlrZbQKnthApdmCckBNxjbDZiJIHxXGPSfTDevHfauXraoQ0RAdkw2WEmVkCZPIrs3Q9YdiJdfdd2nd27SdhiIHbuAjj84HjGVbE+jIsObZglmiBLZP6n55rYbTyKiEZX+k/sQf2Iq/obu0lfiPGM+AfNbY/156M8n7dJSlUBqoroMBSlKAUpSgFKVWKAUpSgFQ/qjqTWNM7ICTBEggbJB7yT8eMHJFTE1zX8UtYwYLvcrtkW03LtaCA5cYJ3FefpAJ81lllrGzXFHaSRpHUY91mtOWYFT7bEHJDrO9swwbHIMNxwNe6reBCQOxEIRfp3EwSxA4wAJPGfFZ13VKpCOzMbtpGItkKgPcyM4A3QCxfOfJxAqxq9AGeBvZVVA5faAuTBCg5wBAPnOa48a9s75SXgiNPdVXHLZMkgkFgDG1ZwAY8eKkXRbSM1tSGfaXLESqiAzHwAZnbkZxMVGdQ1gbUTs2Ku1SIO4qBmZ5mP2Pnmr+puq6qzsVa427PBEEqoT4GP3Nb19Mdvhd0KIruu1GU3Elyo7MzG5e5cDBE8z4qxetW133bmQXf20ndHceDickkYHnGaydBoQincYDqsxgky0hJGBBET8GrF+2L4/lyJGN7buAM3H+QIEQAJiDGSaIafwwb3XWAK7dgYz2hZHJiSOZ5Ij86xX1bXF7YVUMiMMSxPJjuM58fYcVIL0tNgW7dKEXdoaCUQAbjwPqxxjleMxkarp9ptOkbtxHaS0rMAMbkfSxYMIGcAeK1tLwYtSfkw+noPbP1TAYmBjb5zyACPM+ayUuMCAWYqeCBggQeT4nPM8zQKhZN0wx/mSeMTtUjAEgDz4/KrbqIGyQCQGRidpkmOfpYET/mJwa3bLJcDWmAkEIPBH2g88zwPHHiJr30/TG52Im9jEKdo3H5IzgeciO0/n5ViFJJ4IJzJG6YGfufPxMVsHoXqNuxqB7hHcCAxgBTzBJkZkHJ+eZzVukWirdEXe9OX7RUNbgHG9iCJOIJXho2/H+BrxrumXbG0XkIPIKceCGIMcxPHjzW29c6pbs2Ldk6h7zhi28rLxvLDcBwVXtn7xAgCtc9QeoLmqKm4CFkPmAXiQMcLiRjmM54opSbNZQgo/yRtjaIxtgwSvx8/mPP5wfNGLGTuxmImRHAH/Pg+KqE3SFgGCeZ+TkyMiJBqltRtBztGRHMATieJjOI/ORWhii/7RYgGFkMQYIDcnjIIEgcQDk8VbFzlcf4SfqG0xg9sZ+/MVbRpJJPmJkZA8wTyP8ASpHpfTrl0zbtPeWy266Fx27gSpYf2grgefgYzD55B0P8PbJsWLVw3kNu+xm2Qe0wQHJnEedwEbwCa2TW3rlp7dp3Zd14lXVBkMl1yCTIXc3bjwsSJzkax1uuGcLbuXP/AG4VvbYn3NrCWIJIU52jBIM8YvX9DBRGZruIdrkbm2xBkAQZJOPk81y05Oy1oyLV8B2hcALuIiCxwePiP86zt2Z/5zUXZhVAAhZIImTycz9pMDxms12Ptgcnz9/P+VbRdeSrVk1aOK9isbQXJQflWTXYuo5mKUpUkClKUApNUmlAVpSlAUJrinq3rfvam7KM5JuJbLlFS3tU7W3Ix3rC3HMz8HxXaNRa3KVPBBB484818+eq+jXbL33bAF02zbBkBILS20EKjSi+CZINc+aO1I6MDUbZBWdOxNtSCGvAOSQZFsgMWk8yP0JNedbqmF1yr5c7iSchVkShn+0v6AT5xP8AUbgtEM7W2YbkDIFUADPYFB7FKndJJlgO3xr2otrcftbcoDGd07EwDAGAASCSP1+2UZbG0v1JD3F/hhcuuN7DgCARPDRiADkxUInVNsi2AYAC7h5gTEAA/nz/AKyenRltEe5biGKoQDubcm5bO5TLEGYkRDQeBXgaDTjcqk3rm08KbYRiSsvvl2jtbtGZj71bhnvSMG7qCrMxuqW2FYJ7YYCSuf8Au/Wr7WbSbQxdiM6hJPtyQCIKzMkn85PERVdF7W/dcHubBIQqSCwxtYyMDPGWgcTNSur6rbayq6YBCoWbYtNyU7nlFKvJBIDHhsQRmb+C78mt6hluXCQW2/niR5X7SR+g8RV62+22qoqgruJacnkQ2BmR8/ArHXcGO9TuMkqcZJ5MD5kTU1pdIt5FS33XmC7fbUkGQZU+QRCfSCJLf2c2fgj2RNpj/wBswBAz+n+3/gVdtWe1zk7MkQ5IHzPAWPJ/3rdfTvolLlpbl0wCm6BuGInkYYxsbMdpBkRjarPRLa9lmzaUBc4EkEQd90AM26C8yFMQDJJFHNIlJs5Ymiu9qhW3XNvtQDLdxEL994uDHxFY+BwqncSATkqVzzEGQ20zP28T2h+nqR3qWYkqdwJDe5dM2y5zEwIJJTbE5O6B636Kt31aLhtG3B2mygA3KLeUQ7+8orBcwOB3TTZE0zmCIIkKDkRIiY8EDzwJ/Y+aoqADGCwMYiZ3R/8Azxyf0ity1HoK417aNirs7SPdZZAX+razCW3Y+/2ge7vpRrd3uNsoo3du4bsQ6gMOVJnIzMjFHJJWFG3Rp1qyWM/TMZ8DOQo4HIMflVx2LEHszg4gYxndyBPMCJzzW29K9DuWK3CAynKxu2qDLO4E4ClRtHO4ZxWzaX0Vb0wuW3sfxC3BNu7dCqbcjbnPachgQNxn7VG69EuNGq+nfQVy61s6gXNPp7ltmW5KCQBKgbp2sSQwnMA/p0HovR7TWFVSuwSrGyzBnAY5uGAc5wZIDnJma89N0f8A0LTXXdbalTbyUEAupDFQd204JzAMVsJcAYPMR+3+X+9Zt7On4CVdM25obVxAjW1K+AQMfdfIPmRmtav6svdRbblSna7XBCkSFlZPmMHg0ta9lvlDcdLZtlogPkGDswxtiFJjzOI84ydR2XVud7ho2h/pILIC7HZKbFuSRJAOB9q5cidJcIjFxPVu8Le5XcBxDM0x7p3tbCKhPYJhoHh1PzWy3bXxz96gemG7OxwjqGF1GC8BgSAQeCs4bMx+lT7XgR/z9atiXlkzsv8ATNR3FTEipSoHo1zfckcQY/QwZ/Wp6uzG7ic01TEUpStCgpSlAKRSlAVilKUB4ugxjBgwYn/CRNcP9TWr3u3EvKFu6i4NobgLb23CwyAyna45kyo4mO51x78XtNbu6pP51uLSD3bZYblEll7eSXx+grHNDZJ/DfDPVtfTmV7Wb13ue/cwcxliwBBjEYIA/KAPIp0vS2rTr/Ei4JkQk4n+pAOdv9nEjxV7RaIO9ziF3XAXYqxMqOycknu5/wBa9WNE73bSK25mRid+YH1EHzgCI5/eqOjWmzM6n0V7Se5adbqfUjAE7piQ23AI7oIz2irV/TC5bNyTau2yqMA3O9T3BwZhyrgrGCP2tWNdetvcNh+wZIPcGkie5RtJwRnIB5Oataj1W0xctKwIhhDLuGD3AGCZAb9KpUg6+mJcu9rqw2HEncAAy8EExmD8T58GprUkXbhvW7gtbslSAGuYEvmQWlXbaBMtxkmoq57RHuoNiMdty2zb+IyoOfj55HxWYqAvagLuuW1YRAH1sSh5gQwGPgfnVpfAl7LQ0rM0yzEwe5hIXILRy2FPHAH3Wunel+mrpLZSdt9re5oSdrSQsOBDAqcSQSSOCYOF6X9P3LdlmvZY4YEKAoJyW/rGARK4hlIDdwrYbjjeLe1tzkySw3ADa6gBO1UIQYPIZjHK1WUqISsbCLwBFx1t7U9zekz2ysXBJBgTDEFmx5IvdPgs0jdBbuDMJJtAqVQY2xu4jG0xOawve3dx2bj3OuG9qdyC3gQSFkANH1YP9Neb13wHKNbXcAC0RG1lCsBwArAxgqPIg80p1LpsoWjLJDb22sjnwII3QEJjbLI20hZkQCwEGso9BY2/rhzBiBsmDgQAduT/APrPAFR7ai2pVgv0Xi6gztXGSoMdze5JK4MiZ21MDravCqGyYJgQvJ7jOOCOMnFTuho0een6Vb2625KbVkhMGd0NJYfI8DzzmpBPT2nWJDuV49xp/wAIj/CsLp1pLV73Bu7wysSWZcndJgQO4GT981nWOsae4C1u6t0AkH2wWEjkTxIkea3hWtmM7ukQKdNWxrGbcwF1jiIX2yJKg/IYA/JGOM1f6nq2cL7O25vdMsSAwZgCEPyQcE4/OpbWaX3rRBJtofIjeQCPP0pPGJMeRVrS27Y27SNwMIgiW2ydoLfYT+X7jP8A5dIlu1bMfWdAf3FC3dtr3PcYBV3AooA2vyAx5kNgkVW/aWyfklfqPLAeGP5/GKlr2rcNHtyp4ZSDgRlwYjzgbv04qP8AVqD+FdgYKrK8HukACI8/6/nWadvhCl9NZ9YdTWxbF9e66pC2iOBv+oNHG5VInkZjNW+natDsKWhDjtMNMOZAbnMszRjPMxWr6jqKX3t2WDAQHRtkhSz7u4RBRktEAsD2sJgAgbTpdIRd3ANtA4Ig5Y9oH3bAjwBE5rSS6iy7ZN9K1CKDyQOwMPJD7fbA5kEj7Rnisl7gMQTLhiFMyduDjxmAfzrAudTRoRgLZG3bduKNquMnbvAm4PAHM5jIqQ6fZVpfdvLEw5gbhPiBwIjHxS3eoXiyb6KkKcfr+2Kk6xOnLC/rWXXdBVFHJJ2xSlKuVFKUoBSlVoBSlKAVw38Y9ZcTqG1Ba23LdsCAm/ed4G/vB8IAWHHExnuVco/GT0bZuTrrt82/btG37YVSXbJQW9zATLGeTAkRFQ1ZKbTtHMF1lwg+4BZNkHaUmWJgdwzysn4MH8qy9PqbaovuW7bNqCrFt5hVAaEMyu3dGcdwrylr23XSvc9zUMVZrwLMqgozDTtMbm3FJPEmBMVFa+4bIKG3we64vy0kAqRAnaf2Nc7h2jrWTllzUXkBMW2WCVJUqCfpnkQ04MGfPAzWHeuXcgQVnEjgeOPIAH7VsenV74GF7JEKiIFklp2pgGGiZJOOaxNZp9hg+MZnH2P2qu1cRL70jrCo4V9xEE+8sDGTBTyBA8/p81t/R+mi8tmV7jhBtnegaGyPpXBOf7IAPdjUfbO8bFkyAR8jgzPgff7ziuidJvFwbqIXAjNsy7oWBW2AzBt5aRtIwrEQQxms23RCJPSaO7Ys2lRldBu3lDbAKHaVLLdB7vqAHGYjuNZ9jUSI3EKqqSzOx3Bl3Ah8yAA2RGE7TwKytL0FyqOriy7IpKoP5YO2BgENuiBvDDiRECsjp8WXZWtgMYAHCuD9IUjAQMXG4jd/ak1k6fktbj4I1rrFJIbsCbQhWO4GFJLFfuSR/TgNu2le0z2nQKGt7wNsgG1uYyVAmUbHBEncYI4Was9EtKzqO2RIGQOIlf6ZHEDj4qypu3QBcWB7uxmHazAP9e3b24g/riAcQsd+TTf4YnQ2Fm4bb2MsnYyhdhAADSBi3nYOGkRk8Vh6xWss0KlsyXUWx2kcyqkjaMQZyIxytTmp6S3unJJn+W8Dtk/9OYiDEGeR94rze6KxlXQXJyfnPn7ZnIjiryx/rRClG7slBbG3HEYioe7qbNvVbNyIXTewJCjduOZ43EZPmM1IaZWCKG3BtoB2j4EceDWBbso11v5QLAj2iULAXG3SblwTJlRuycQPiqJbOirdKy4ust3L5W2xZbSbmdWldzMoCQDDNtVv+2fuawOsaBrbfxSl2uIGtoFKrh4AKyID7v7UiC3FT17oYRmuWFALkNcQHBIG0Ok8EfFYto/xCMpxH3yGRgdpXxwf280nFp0RGSasztF1LetrHe6ncCY2sFBIOPmR4/L48eoG9qwbxlhaViUAktiO3yWnEeZP51GnqjWHG1d5ciVnuMAzt8TwZJgeYmaj/WPqa6u1Taa3ZbtNw7LneYiQpIUABo3AyxGMVrFQa75Zm1JPhZ0E3bdi4r2wgtqL6kdy7FgQdw2nerEbgcQfBqymui+4D3ypAIn+lpaBbLDKnmCCPueBFr14NpGtJ/UxuF1VSoU7O0FgIJEgswLCXiSMUs6B205vhyLYGxkJBZFmFgqcBd2ACCyngMTus4r2E36Nt0FpXO3YHMbu4T9QiRI+Pir2n6orFlUofbUnYhBJCyIQDBypGPIj5qvQOgWH0iG8guMy7mZizEEgqRbYmRAlcQZmcma1TQdJ/wDcvpkJX23KhzcXd9CMVyMkBYM92JkEzWmnSu/DqPSmJtCQB5EEEEHIII5wR+s1mVjdP0nt2wkltvk/mT+wmB9hWTXQvBzsUpSgFKUoCtKUoBSlKAVrf4g9MF7p18FVZkQ3Lc2xchkG4EIQZJEr+prZKoaA+VtHoEupeuiSe9/ZBgqLY3Pc2qRwSYjgDmo3V6i6bY9whwSAPpuCSNw/mSYYYUiQYn71vPr/AKGdHrQp1Fi2L+ou3zehTdRb24FGtrLNbCbgcQ2/jBrRtNaUbmksvaLiBTmSwKyfjsGM5xEVWq6XTviMroXWW09xtpdi7sHRkj7CApJ3EyCsYgZNTOq1ouDcTBOc4ieJmtWtyFKxJkFDGR/VIZWlSd3Ak5+RWcz+0YtXbjNncdogjkhpJ3/1kEz44mBnKKfTWDaRNdH0fuMxABiF+VEkTOeYZceZrbBoNqMdhtW7jgBluOPcYDY1ksVm3ILLuLHzExh6a6W38ILtzafeLwyKssrOzAOkrueXaIkiTxW0en9Zp/aGkum3uDErvJi7vcuGTcB3ZAxwcDOK5JK5UXvlmd6Z67b1FsIGAuWxDISJ2r2h/wC8pEZHmR+frVar3NQEtlYVWDnmZK9iwee3PIHxNaR1nQWberuqp3qTLMRlWwNgcEEkdh3nIlQZmalPTOLoCdmO5ABACkw4BwoJJx54E81RunRc21UZpBBKI6sFlJBEtlj8N4iZHOayWZpDwDCkAEnmT+2MSf8AWvWhTee15BEtxIJ/xnx+lQHrv8StN0tRb2+9fIkWwYj+87f0j/GurHC1ZlOaXDYluuVAAjcMnIK8fpPkf8FX7lyCIPMzPwB9Q+PHGM8Vwz/7hdUXzptOV/s/zJ//AC3f6V0f0X690/U0ItA2b6CWssQTHG+22Ny/4jz99dWjLYm9drLIBDXFDSQ6+5BnzIkHj48VZ1FhraqBi0sMoAlgVadoAgbcgzk8z94rSKPbG4CTIYHMmSDPyZB/epDoWoZbxtAym3cJOU2kDav27gY4GfsK5YzTdVVnTrS50ua/q133AAwt7EJMgGZMbu5Rt4HE88cRXp2rtXbi3G/l3sgwYFwDB3AYnMyfkfNU61be8VFsDsD5bBYkABbcg/fuOJjmDVj0j1xL4Fh0hghIWBBVWCNvhiC084j4+Ba3tTKOtbSMb2rdvW31CkMQnPnbu3FZMx3KT4/avPWtSwsFVUu7FQqgA8MCSdx2hQFPJH71c1NlbtjStcB3K6KxJO5Sd9pQWHgsApMiZqRbSgvI4AWBnwD+WDgf7VjNVK0axncaNe6T0AWbZa5bQu4M7RgbjO0n+oDGYiAfk1g9Q6S1w27YYWVJ2lkBBVQGHGZhZHwfkDFbbrDKgSZOJ4yZxngcD/4rCuOHIYiWSP3/ANP8sj9G72sjVUSK+nbf8L7OnLWTyrI7g7oGXKsC6nEiYNat+GnuO0lUhiN0hiQFmFkr3ZmGYjO+AZmpbqXXkawbNp911lEhQZVMFzED+mcDwTxzUr6I6cqWjchZaFBWSdqdsSfGPpAAGIgYrsjOMnSOaUXFWzZxSlK3MhSlKAUpSgK0pSgFKUoBQ0pQGj/ib6JXV6Z7lm0h1SBdjmASobKsTggBmIBBzEZivn3o0G4Lbu9u3MuyIC52y0DcR3TCjIAnPJr65IriH4t+g00pbXWdxD3O9TJ2PcJf3g4yF3ADa0iWxGKBcOf2NS1m4SAiNta1nEhlyuDIkGQ3z581kaAK1yLmN8+43uBNw8qWgiSdn1AnLfVNerJC2mKhbjMLYW4CBtYNuO62w7twDCSIDBoZqaTqJsXLT2H71COsrkMpb+VtVjvHjkE7vmDWTR0pnaPw/wBKg6ZbZAuCxBNsoyyQSGlm3GckoQpnAHFSXTOkLbt3Ny71a7dKiAYV9vZtPaYYHx4HmtQ9F/iFvsmzdtP7w9y4721RVuTcjeFxtYEqu2DxzOKztN1/UXNS38OLkMFCo0857yrAooPJYSAPMmsZySZCTa6a/wBc07WtZff2lCchGQ+2w9vYBsSFzNyDIIMZGY2ToiqGtobZW5cT3Fb21VQEG02BtaTEEiTMN9qp6l0t5bwa6Cd6ge5bO1AUIOyCZBEuRySC0EExWN6bYMv8xWIAxv5iNkjuJPcDgHH5kVzO1PprGmjdul3IRnIEhSRBnAkgeP8AKvk71L1VtRq715ySzuxz8TgfoIFfWunuBwF8bSJx5G384yea+X/xB9KPodbcVlOx2ZrbeCCZifkcfsfNd+OteHLO7NWqd9E9YbTdQ095TG24oP3VjtYH7QTUHFbb+G3pN9dr7agH27bK91vAUGdv5sRA/U+K1ZVH0R1fpkXGZCFkyQRIzmYGQf8An3rF6R0WHNxyWdsfAA44nz/tMxUxfU3LhjieazLNgLA/OuZwjtaRsptRpltNPHitJ6Gfa6rdDiNz3VB4Csx3rtgwSytBkDLR+e/N/r4rnXqXTbbt07sMxZsEmWGFAX4Mc4gZquV6pNFsX7WmTHXbyW9XbDFVs6iy1t2Ur2N7pe3djMw7NnjLE8VlaPVsysjgC9ZYi4FGCZJDgE/Syw0eN0TWv9VsbdStuMWktWh2j6oBx5ySTiYAOJqvqNmGtuOjEbFS2SpgO1tVJDkfdwMz9JxWUndtl4x8UT99lVG3YVQeZAA5+cwf/FavrfUq3Sy2+1RhicFgMGf7KywySB4/OK1XVTcUlGYwsyzcCZJD/O2RETOAYqG0fTTcJDbiZK7CsyIO2Cx7h45JXcax2RvHH9Nh6T6evEi5ZO92Kw8qVKkZDBu4czieJ+K6503QrZtJbQAKigAD/E1E+kvTY0tkAw1w5ZoAiY7F+AAAPuZNT8V34ceqtnFlybsUpStzEUpSgE1SqxSgK0pSgFKUoBSlKAVZ1elFy26NMOpUwYMERg+DV6lAcU9SfhPdsO9203vWEQM5u3bnulVDPctgW0IIZlBPaSd5+5rmuo6qbrsz7CJuGZ2gBu5VUSTtyIUeB+31m6TzXMfWX4XXGuNf6f7Nt3bfcS4DLkR2KxBCW+1e0ATJkxAqGrJUmjnfpXrli1aC3Va3j3GvK5aAwGy21nuZrTbUViIIMf3TXWfQlm0Pce2ILhSoJBm2ACrpH9BLY5yDJkmuFdZN1dRdt6tDbui6Hezbbas3CjMSASqAjbBWc5PAqZ9P+r7mlZvbnat0uijuW0pmUG47o5WQSCuSDC1jOFPZGkW3w77qbswF5YxOJGZJ/Tn861n1lomtt/E2lQlSm4spJTYZBkd20gweQIBg5InOmatdQQ4J+kBhtdM4YkK4DbDuB/wNe71yX4gLM/AAH+wqko7LpZOvBAdN6ugJ2urspPuBGwAOW3HG/c23bMYj7mR6r0+xrLRTVWw6/wBoiY+D9vzwRWj9NsE6pmFqPeubrC4KlZB2hWIIcAA+AImMGui6iw1u0LVvuLEBnidgfta4R58xP64FZYnJXRedGj2/wN6ezbgbhU+N5j5/P/Gt06P07SaGzstBLaCZjzEST5Y5HzyK1T1BpktXE9hpUXCji27YiCZEkgqBDQRG5SYGRjaWZBbkENJYBpDQCZg5IOY8t+VaPO1yiFitXZ0bQalLiB0IM8iQSD5Ux5r1rNaloFrjKg57j/kOf2rnb2VYS4JBwWBmFMEHgHBnJP1AxjKyGg9NNeUO9wpIYA2zLMsjaGLSIAURj744EfmdeCfw17JPrHrW3bEWgXbGWBVAOSZjc2AxAUHjxImI69dNy5MboAftnJAYANsUkqo5yORMjByLHpRLdwlma6sKERwoCROBsgEcflB5mrOs6Ktp7b2gLdvePdX+lRlzcHme3iTJ2wJkHGUpSZpGMYl+3YI6hqLxG4W7bXgMxuiFUHhiGD/YQDzxAM7A77pgqRvOO45Y3NvKzMjnIY4mpqxrw1vVOSFuXGtwo7W9sE9oB5ju7vOZjNYF7Sb3DDmATt5YxIBIBLTJHxxE0m+cJgu9Nd1Vg/xTMm1UCoVYQokgyWTbAEkrmMRkxncvQ3py1eUX3BDW7jJcSF2O1uAHwuV+lok5A+IrYfTfp1UVLjoUuBSNpPgxBcDBcAQD4BitiCxW+LD3aX+GWXPzWJUClKV1nKKUpQClUpQFaUmqVIPVKUqAKUpQClKTQClJpNAKGlKAgPUPovTavuu2bbXFkqzAju2FR7m0guvGCfFcu6h+BuqtoP4fUWbjZLK6G2FMT/LI3SN3gx4mfHcKEUfQnXg+ck9S6vSXNr+8LqGGIVoa7bBUW2uMT7h3XFDFYBhPqBzvmr6l/Gr7YdkcQbqm21tpcbkW9bgwYEwCcwYrpz2geagtX6RRtUNUty4t0KEydybN0soRsBmgAtk4xBzWU8ey4XjKmav0PRmxfDyHCqQAVUE4CfywJ2TBOMSz8AmphOqOt51YFdyBxdVSVJUbiGk/SMqMAiPk1LDoXdukczwec/f7mrC9LZSIBgEknBnBEn5P6T/lXOoTibbQZqnWL733R9pZtjACV4JnfbBEj+kYyfuKsCwpQuHtrJk5uYJO0kjbIYuCpxHIg+Nm0fRyAyQSGnc20AACcHEtjGTx4q0fTrOpQBkSO0bVAUAQFAb6oyZI+ok4xFHBvrNFOK4iGGqZk2kNiJ+RMDOZxBiD5H3iW6N1dSgRz7bgQN2NwEdwn9iPGJ5rz/6ddXCQxU8xuBHMGfsT9jk+IjM0vpTcWZ0VCTMgsZMgEkE4kKPvx8VMccmxKcUjB6v1lAyhNtwz3EEwPgAjDMT48ftWBrvcvx2AqhkKMgtICknyIJBiYmRzW3r6Ytb9xkn7nxAG0/I/2FSVnSKn0qF8YAGOYgfnWiwN+TP8yXg0vQ+k7rKFICov07wJH3AAETmQIjdAiK2zQ9Ht21UbQSpkEjMnM/as6lbxxKJjLI5AClKVqUFKUqAKpVa8k1IE0qlJqAeqV5mlAXKUpQFKUpUgUpSoApSlAVFKUoBSlKAUFKUApSlAeRVaUoBVKUoQKrSlSBSlKEilKVAFKUqQDXmqUoChqhqtKgF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2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3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39" name="Rectangle 162"/>
          <p:cNvSpPr>
            <a:spLocks noChangeArrowheads="1"/>
          </p:cNvSpPr>
          <p:nvPr/>
        </p:nvSpPr>
        <p:spPr bwMode="black">
          <a:xfrm>
            <a:off x="468106" y="1605478"/>
            <a:ext cx="449353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solidFill>
                  <a:srgbClr val="080808"/>
                </a:solidFill>
                <a:latin typeface="標楷體" pitchFamily="65" charset="-120"/>
                <a:ea typeface="標楷體" pitchFamily="65" charset="-120"/>
              </a:rPr>
              <a:t>接受并处理案主的非意愿和抗拒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835696" y="2276872"/>
            <a:ext cx="6030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单刀直入的技巧 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4000"/>
              </a:lnSpc>
              <a:spcBef>
                <a:spcPts val="600"/>
              </a:spcBef>
              <a:spcAft>
                <a:spcPts val="30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相互的对谈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立即性技术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是非常重要的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协助案主处理好与非意愿和抗拒相关的情绪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避免流于说教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支持这种非意愿或抗拒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而不是以敌意或防卫来反应</a:t>
            </a:r>
          </a:p>
        </p:txBody>
      </p:sp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748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data:image/jpeg;base64,/9j/4AAQSkZJRgABAQAAAQABAAD/2wCEAAkGBhQSEBUUEhQVFBUUFxgYFRcVFxcbHBgdGRgYGB8VFhgZGyYfGBkjHBcWHy8jJCgpLSwtGx8xNTAqNycrLCkBCQoKDgwOGg8PGiwkHyQtLCwqLCwsLCwvLCwsLCwsLywsKSwsLCksLCwsLCwsLywpKSwsLCwsLCwsLCwsLCwsLP/AABEIAMIBAwMBIgACEQEDEQH/xAAcAAEAAQUBAQAAAAAAAAAAAAAABQEDBAYHAgj/xAA9EAACAQMDAwMCBAMHAwMFAAABAhEAAyEEEjEFIkEGE1EyYQdxgZEUI0JSYqGxwdHwM3LhFiTxFRiSorL/xAAZAQEAAwEBAAAAAAAAAAAAAAAAAQIDBAX/xAAjEQACAgMAAwACAwEAAAAAAAAAAQIRAxIhMUFREyJhcZEy/9oADAMBAAIRAxEAPwDt9KpVaAUpSgFKUoBSlKAUpSgFKVGdb9Q2dKqteYje21FUFmc/CqMmBk/Ap4C6SdeWuAZJgfJqD1vq+yNJcv2riXNlp7gWYJ2A4K/UIIIOMQa5FovVd25qQ+oc3JYqy3AhXBgi2ufbjwOSOScg0lNI0jjcjtup65ZS21xribF5IIb8h2zk/FQ5/ETRBwrXgpYsASrBe0EkFiIBwRHMitH6hr7nt/xNtbNhF27CAfdcGO0lSqwwP0EMB+YFa5c6kwZQJVVUA7UVt7XWYMICtvPdB2/1P+VY5MsovhtjwxkunbdN6l07ori4qq5IQudu6PKhoJFZlzqNtWCs6hiCwBIyqxLf9okZ+9fPuotFQ/uRbY7bqS8FlYquxz296sQCoiMf3jUZZ9RkuVdgUUKVnKqQYA+BErBExJHkxMMkpeUVnijHwz6I/wDU9jdcX3B/K+pv6Sdpcqh/rZVAZgswCKztHrku21uW2Do4DKymQQcgg18zt6mv29UNRbcIxUQ4CKGUyNjFFUEz55885rP6Z+IutSyunt3j7UBdwUhlULs22nyREA4HIOQDFbKRm4H0fNVr5/8ASHru7p9RL3WYFWFz3WJG0MWXDFiChdzE7mG7J4rq3SfX9m87W4ZWtoHbIbBYrwv9QlJAyN4/Op2KuLRtVKt2r4bgzGD9j8H4NXJqSopSlAKGlKApSq0oClKUoBSlKAVWlKAUpSgFKUoBSlKAVa1GoCIzHhQScgcCeTgVZ6n1NNPaN2621FiTBPJAHAPkgVxL1l63u3y67z7VyAtvtCBQ27+ZMCQVjmTBzGDSc1E1x4nP+jaerfi4d4FhAoMgb1LFjiCNphRkf2j+QrX/AOLuaq/7t+6w4UKxGFUkiduFbcZgf5c6KrEw5IczEEExAAAjcJktgCImftWx9H2XSqb3W81ohi5AtoSSo2AGWYAiCxyYiIzyT2ats7VGMKpEz1Ppy20B06oTAVU+D5a4/G2FIjyTMGtM6rq7One4tvezW4iQqwAVIBYgMwWV7Z/pHIUVO+or93S2UcNa3WWNsBmcNcUdk+2TJnYGDTwDHMHn+s1JuO7XBDM0tiDMnHEqJgRHir4It9ZjmnXg2S9rja3FyQi/QocHaSpgKIkK2VnzngSKjtL6n1CIiByUtyUScCWnlIaRJxOMfFQinloEyf2n75+Kk+l9Hu6h/bs22uOAWKoJMDEwM8kVv+OPsx/JL1wsa24bkm4xcmTJJwT9RAmBMCcV6fp5tCw1yNl4bwuTgNEskAgGIBzIH610HpP4Kapri/xD2Ut43gOzOQRlRtG0GcTPjyKg/wAQvRl/QXSYuvpjBW6x3KGaNyMw4MgRIEiOYq6SqjNt3ZHajVsbIuz/ACySogBQSJwROeMZNR/vXG7YBY4Xuyox284iJMfJq1Y63cNtLRb+WhZlWByxPJjMSYH3NZvQkBc7miZA/u8HHxM+Kzf6rhqv2fTLs9JAEe5skAYQEYM4JIOTyRFXf/qWp02pS6HB2bmRuQflTI3QYGCfjIOayNam0xP5GsHWnemwzPiB5OMD5zWSk/Zo18N06L+I7i4wv+4TsW2iox3Ftx7nubpnO3MjHGJrpmh67ctPasakLva277kYv9BUGQEXA3ZMRwB5r5tNglSCczkMfI3YbbPj8+BW9/hrpdQl5tSLiCwp9q+9xwxVI3gmW7VB290wNxMGDC3C2v8ACklfk7zY1CuJUyP+cjxV2tM9P9fjci3l1W26QzIFGCFl9whWicgGBG0SRncUaRW0JqRjKLieqUpWhUUpSgFKUqQKUpQClKVAFKUoBSlVoBUP6n9QDSWDdK7gCBAIHPnODBjFSd+8FUsxAVQSSeABkk1wn1n1y5fvu29trFmtJ7kjaFIUgAwoIIJngkifFUnKjXFDZ36RGeovU12+9xncqp+uTI/swFgCe0RAwcioRma4paMlgNgB7dsAITMiOweceQTWTpFYBtkq4CFdkbgjTJtzAVv+kJwQrkirF4oSWLs9xWClQzl2jzu+kxtA+qccYxjR1xmYjFtoAxO4gjzAAkGYjIxGGBrY/TXUbNm8TdHZdS2oOIGN2T4EEYHx+lQIEz3SF5naDmCQsYMDMAj+mapprodCrDcltZLCcKWA2kc4LCOCJj7VLgpRohzpnQvUfW7WnDBmYSjKoNncCSqkQ5EOQobEkGTJEVyPVtLFhI3kkSQIkkyYyTg8xx8CpbXM9w7mvl8QPdyR5iTImRyQDUedGRkRzOSPywDiBgZ5+c0xxUEZ5bmzM9OdOGo1C29rNvfhBJ4JxEE4UmBEwBjmvorp/RNPok9rTWlTmSMljidzHJ+kfsK57+C/TEZjdcoHtkhAPrJKLun4QKCP7xcg/SK6k697T8/+f9f8K0T9mEuOiqI3k/tV17QZSlxQyOCrBgCCDiGHkGvVuvV0iDVip85/iJ6PXQ9RNu2ItXEFy0BOFJIK5JkqRE+RFQVyz7ThSy7gZO2SIMQCYxiPymulfj3PuaNlBkW7st47ikCf3P2rl9h4jtDDGM5Aify55qH0vHiJG71PaO8j4BnB44+REVYs3jddA1xbVtid1xswo+o7Vljg4EZ+wzWy9XOgbTWTYH8xsy7dy5G4OIIYjPBAAU/add1FlhlBttEA7sFh/SdxUdp3YHByPvWaikzRttFvqeuti466f/pKf5ZuLDlYBMkHtE5Hk+fis3p1hLif9cobvbtG4btpwWg7SJhguYPkHnE6d09JAeWJ5XEnPABjkD7HmSBUj17RQzP2IHgbVb6RtgGIAPBHb5gZqXRpCLS2fTp/o7VXX0ROmSxpn91UdGV9tyAFN6CO0EEHAzs5yY3Tpd72lKlYNsDeUO7d9x/VJM4ORnnk6J6K9barWX2JsWWNqwimGKk7mEtvMgAlVlRIxzgTL6d4ti66GyNQvaFdiWdju3Er9KED9j4muSUnB8KqKkdCtXAQCPNe6i+mKLY2RG3AXcWj9Tk1KCu6Eto2c0lTFKUq5UUpSgFKUoBSlKAVWKUoBQ0qhNAaF+JnXXtqtu27Ljc4AtgMN2BucycKx2oCeJIkTx6/rHWeWYke2ucFQQCSQZMMY/OeYrcvxK6kP4m7bVWbI5YsxdVHegZSVHdtxIkYjNa0NIvtr23mJEuNydpLkbe2PEHEkeTXFNpzs9DGtYJEFauKQ3usZ3FmIX+okkhgASjT5g8sMbs29VqIJFtSWcLgAzEBQY8D7fcD8pLqGlbaUS04cjDEgic5Yk8x+3PxXjpaxdFkHbsXddcYJwBsBkEA4X8p4zWm3spr2jBs6NlWQBJ53EfBBjj9j8D4q3ftFeQVLAZB7TnCsPI4gnz8VnjSK5uNbjakGHjuAL4tkgFY2nPmBVL1gd20wjFgQxB28wd24L3EgY4wZqVIiRH2LW4ThYBYSCBg5WZxkHnmD81fvWGAQshUOZQsNu4EiIjgfbgZNXtFfVUZDBU3BcZGgBtqKcvzIJOBJrGe/hEllyxEEtt3CCAP/iT9qV0i+Gw+huqjTa63dLoqMdlwkyVU5JKfJ4nkBjXd01C3VW5bZXDDDKwKsPlWBifHNfNBuk/1ArBA3CCD8eZwBP5/YVmdF67f0ZIsO1sFhABbbu2kdynsbBMBt3gxiatF0ZzjfT6MFwgwQR+YNedXrUtobl5hbtrlixifsJ+f+TXJdD+NV/Y63bKe4w/lMhKqpkg+4hYyBg4I4jzNa76r9Z6rWSHZ1skyLaxt8EBowzAgEEkxJzirbIqoN+Tz6/8AU3/1HWMyFhatgKgYDHyQPAJzmf0mK1pdOQVjLltsD5mCDP3Ij5kRV22xAJEgzyPvPzj5/YcYq9pzlDgFiJZT5wDBHznAzz81Fl6Mm2vtrb3chyyxE88wQQQTGDyN2KtXNQGA7VVwSSSzQd0EgoRtGT9sQM8V41rh7gVDhVjBgZMbfjAP6GvS3TOJGRmYgfYxGf8Ac/FULGQmoC+45Q7mOGBEKGAmAZMk/Ijj4g4d25vYsxJLTG7mDEfaJj9zEVcbOSYmRIGBxx8mApOZ+B8D5kiBwZY+IMYgHk55I+1B/BuHoPWWbN22Lii6+oDW9oue2Le3aV9wkgFSAwE5x98dV6XpAlrZbQKnthApdmCckBNxjbDZiJIHxXGPSfTDevHfauXraoQ0RAdkw2WEmVkCZPIrs3Q9YdiJdfdd2nd27SdhiIHbuAjj84HjGVbE+jIsObZglmiBLZP6n55rYbTyKiEZX+k/sQf2Iq/obu0lfiPGM+AfNbY/156M8n7dJSlUBqoroMBSlKAUpSgFKVWKAUpSgFQ/qjqTWNM7ICTBEggbJB7yT8eMHJFTE1zX8UtYwYLvcrtkW03LtaCA5cYJ3FefpAJ81lllrGzXFHaSRpHUY91mtOWYFT7bEHJDrO9swwbHIMNxwNe6reBCQOxEIRfp3EwSxA4wAJPGfFZ13VKpCOzMbtpGItkKgPcyM4A3QCxfOfJxAqxq9AGeBvZVVA5faAuTBCg5wBAPnOa48a9s75SXgiNPdVXHLZMkgkFgDG1ZwAY8eKkXRbSM1tSGfaXLESqiAzHwAZnbkZxMVGdQ1gbUTs2Ku1SIO4qBmZ5mP2Pnmr+puq6qzsVa427PBEEqoT4GP3Nb19Mdvhd0KIruu1GU3Elyo7MzG5e5cDBE8z4qxetW133bmQXf20ndHceDickkYHnGaydBoQincYDqsxgky0hJGBBET8GrF+2L4/lyJGN7buAM3H+QIEQAJiDGSaIafwwb3XWAK7dgYz2hZHJiSOZ5Ij86xX1bXF7YVUMiMMSxPJjuM58fYcVIL0tNgW7dKEXdoaCUQAbjwPqxxjleMxkarp9ptOkbtxHaS0rMAMbkfSxYMIGcAeK1tLwYtSfkw+noPbP1TAYmBjb5zyACPM+ayUuMCAWYqeCBggQeT4nPM8zQKhZN0wx/mSeMTtUjAEgDz4/KrbqIGyQCQGRidpkmOfpYET/mJwa3bLJcDWmAkEIPBH2g88zwPHHiJr30/TG52Im9jEKdo3H5IzgeciO0/n5ViFJJ4IJzJG6YGfufPxMVsHoXqNuxqB7hHcCAxgBTzBJkZkHJ+eZzVukWirdEXe9OX7RUNbgHG9iCJOIJXho2/H+BrxrumXbG0XkIPIKceCGIMcxPHjzW29c6pbs2Ldk6h7zhi28rLxvLDcBwVXtn7xAgCtc9QeoLmqKm4CFkPmAXiQMcLiRjmM54opSbNZQgo/yRtjaIxtgwSvx8/mPP5wfNGLGTuxmImRHAH/Pg+KqE3SFgGCeZ+TkyMiJBqltRtBztGRHMATieJjOI/ORWhii/7RYgGFkMQYIDcnjIIEgcQDk8VbFzlcf4SfqG0xg9sZ+/MVbRpJJPmJkZA8wTyP8ASpHpfTrl0zbtPeWy266Fx27gSpYf2grgefgYzD55B0P8PbJsWLVw3kNu+xm2Qe0wQHJnEedwEbwCa2TW3rlp7dp3Zd14lXVBkMl1yCTIXc3bjwsSJzkax1uuGcLbuXP/AG4VvbYn3NrCWIJIU52jBIM8YvX9DBRGZruIdrkbm2xBkAQZJOPk81y05Oy1oyLV8B2hcALuIiCxwePiP86zt2Z/5zUXZhVAAhZIImTycz9pMDxms12Ptgcnz9/P+VbRdeSrVk1aOK9isbQXJQflWTXYuo5mKUpUkClKUApNUmlAVpSlAUJrinq3rfvam7KM5JuJbLlFS3tU7W3Ix3rC3HMz8HxXaNRa3KVPBBB484818+eq+jXbL33bAF02zbBkBILS20EKjSi+CZINc+aO1I6MDUbZBWdOxNtSCGvAOSQZFsgMWk8yP0JNedbqmF1yr5c7iSchVkShn+0v6AT5xP8AUbgtEM7W2YbkDIFUADPYFB7FKndJJlgO3xr2otrcftbcoDGd07EwDAGAASCSP1+2UZbG0v1JD3F/hhcuuN7DgCARPDRiADkxUInVNsi2AYAC7h5gTEAA/nz/AKyenRltEe5biGKoQDubcm5bO5TLEGYkRDQeBXgaDTjcqk3rm08KbYRiSsvvl2jtbtGZj71bhnvSMG7qCrMxuqW2FYJ7YYCSuf8Au/Wr7WbSbQxdiM6hJPtyQCIKzMkn85PERVdF7W/dcHubBIQqSCwxtYyMDPGWgcTNSur6rbayq6YBCoWbYtNyU7nlFKvJBIDHhsQRmb+C78mt6hluXCQW2/niR5X7SR+g8RV62+22qoqgruJacnkQ2BmR8/ArHXcGO9TuMkqcZJ5MD5kTU1pdIt5FS33XmC7fbUkGQZU+QRCfSCJLf2c2fgj2RNpj/wBswBAz+n+3/gVdtWe1zk7MkQ5IHzPAWPJ/3rdfTvolLlpbl0wCm6BuGInkYYxsbMdpBkRjarPRLa9lmzaUBc4EkEQd90AM26C8yFMQDJJFHNIlJs5Ymiu9qhW3XNvtQDLdxEL994uDHxFY+BwqncSATkqVzzEGQ20zP28T2h+nqR3qWYkqdwJDe5dM2y5zEwIJJTbE5O6B636Kt31aLhtG3B2mygA3KLeUQ7+8orBcwOB3TTZE0zmCIIkKDkRIiY8EDzwJ/Y+aoqADGCwMYiZ3R/8Azxyf0ity1HoK417aNirs7SPdZZAX+razCW3Y+/2ge7vpRrd3uNsoo3du4bsQ6gMOVJnIzMjFHJJWFG3Rp1qyWM/TMZ8DOQo4HIMflVx2LEHszg4gYxndyBPMCJzzW29K9DuWK3CAynKxu2qDLO4E4ClRtHO4ZxWzaX0Vb0wuW3sfxC3BNu7dCqbcjbnPachgQNxn7VG69EuNGq+nfQVy61s6gXNPp7ltmW5KCQBKgbp2sSQwnMA/p0HovR7TWFVSuwSrGyzBnAY5uGAc5wZIDnJma89N0f8A0LTXXdbalTbyUEAupDFQd204JzAMVsJcAYPMR+3+X+9Zt7On4CVdM25obVxAjW1K+AQMfdfIPmRmtav6svdRbblSna7XBCkSFlZPmMHg0ta9lvlDcdLZtlogPkGDswxtiFJjzOI84ydR2XVud7ho2h/pILIC7HZKbFuSRJAOB9q5cidJcIjFxPVu8Le5XcBxDM0x7p3tbCKhPYJhoHh1PzWy3bXxz96gemG7OxwjqGF1GC8BgSAQeCs4bMx+lT7XgR/z9atiXlkzsv8ATNR3FTEipSoHo1zfckcQY/QwZ/Wp6uzG7ic01TEUpStCgpSlAKRSlAVilKUB4ugxjBgwYn/CRNcP9TWr3u3EvKFu6i4NobgLb23CwyAyna45kyo4mO51x78XtNbu6pP51uLSD3bZYblEll7eSXx+grHNDZJ/DfDPVtfTmV7Wb13ue/cwcxliwBBjEYIA/KAPIp0vS2rTr/Ei4JkQk4n+pAOdv9nEjxV7RaIO9ziF3XAXYqxMqOycknu5/wBa9WNE73bSK25mRid+YH1EHzgCI5/eqOjWmzM6n0V7Se5adbqfUjAE7piQ23AI7oIz2irV/TC5bNyTau2yqMA3O9T3BwZhyrgrGCP2tWNdetvcNh+wZIPcGkie5RtJwRnIB5Oataj1W0xctKwIhhDLuGD3AGCZAb9KpUg6+mJcu9rqw2HEncAAy8EExmD8T58GprUkXbhvW7gtbslSAGuYEvmQWlXbaBMtxkmoq57RHuoNiMdty2zb+IyoOfj55HxWYqAvagLuuW1YRAH1sSh5gQwGPgfnVpfAl7LQ0rM0yzEwe5hIXILRy2FPHAH3Wunel+mrpLZSdt9re5oSdrSQsOBDAqcSQSSOCYOF6X9P3LdlmvZY4YEKAoJyW/rGARK4hlIDdwrYbjjeLe1tzkySw3ADa6gBO1UIQYPIZjHK1WUqISsbCLwBFx1t7U9zekz2ysXBJBgTDEFmx5IvdPgs0jdBbuDMJJtAqVQY2xu4jG0xOawve3dx2bj3OuG9qdyC3gQSFkANH1YP9Neb13wHKNbXcAC0RG1lCsBwArAxgqPIg80p1LpsoWjLJDb22sjnwII3QEJjbLI20hZkQCwEGso9BY2/rhzBiBsmDgQAduT/APrPAFR7ai2pVgv0Xi6gztXGSoMdze5JK4MiZ21MDravCqGyYJgQvJ7jOOCOMnFTuho0een6Vb2625KbVkhMGd0NJYfI8DzzmpBPT2nWJDuV49xp/wAIj/CsLp1pLV73Bu7wysSWZcndJgQO4GT981nWOsae4C1u6t0AkH2wWEjkTxIkea3hWtmM7ukQKdNWxrGbcwF1jiIX2yJKg/IYA/JGOM1f6nq2cL7O25vdMsSAwZgCEPyQcE4/OpbWaX3rRBJtofIjeQCPP0pPGJMeRVrS27Y27SNwMIgiW2ydoLfYT+X7jP8A5dIlu1bMfWdAf3FC3dtr3PcYBV3AooA2vyAx5kNgkVW/aWyfklfqPLAeGP5/GKlr2rcNHtyp4ZSDgRlwYjzgbv04qP8AVqD+FdgYKrK8HukACI8/6/nWadvhCl9NZ9YdTWxbF9e66pC2iOBv+oNHG5VInkZjNW+natDsKWhDjtMNMOZAbnMszRjPMxWr6jqKX3t2WDAQHRtkhSz7u4RBRktEAsD2sJgAgbTpdIRd3ANtA4Ig5Y9oH3bAjwBE5rSS6iy7ZN9K1CKDyQOwMPJD7fbA5kEj7Rnisl7gMQTLhiFMyduDjxmAfzrAudTRoRgLZG3bduKNquMnbvAm4PAHM5jIqQ6fZVpfdvLEw5gbhPiBwIjHxS3eoXiyb6KkKcfr+2Kk6xOnLC/rWXXdBVFHJJ2xSlKuVFKUoBSlVoBSlKAVw38Y9ZcTqG1Ba23LdsCAm/ed4G/vB8IAWHHExnuVco/GT0bZuTrrt82/btG37YVSXbJQW9zATLGeTAkRFQ1ZKbTtHMF1lwg+4BZNkHaUmWJgdwzysn4MH8qy9PqbaovuW7bNqCrFt5hVAaEMyu3dGcdwrylr23XSvc9zUMVZrwLMqgozDTtMbm3FJPEmBMVFa+4bIKG3we64vy0kAqRAnaf2Nc7h2jrWTllzUXkBMW2WCVJUqCfpnkQ04MGfPAzWHeuXcgQVnEjgeOPIAH7VsenV74GF7JEKiIFklp2pgGGiZJOOaxNZp9hg+MZnH2P2qu1cRL70jrCo4V9xEE+8sDGTBTyBA8/p81t/R+mi8tmV7jhBtnegaGyPpXBOf7IAPdjUfbO8bFkyAR8jgzPgff7ziuidJvFwbqIXAjNsy7oWBW2AzBt5aRtIwrEQQxms23RCJPSaO7Ys2lRldBu3lDbAKHaVLLdB7vqAHGYjuNZ9jUSI3EKqqSzOx3Bl3Ah8yAA2RGE7TwKytL0FyqOriy7IpKoP5YO2BgENuiBvDDiRECsjp8WXZWtgMYAHCuD9IUjAQMXG4jd/ak1k6fktbj4I1rrFJIbsCbQhWO4GFJLFfuSR/TgNu2le0z2nQKGt7wNsgG1uYyVAmUbHBEncYI4Was9EtKzqO2RIGQOIlf6ZHEDj4qypu3QBcWB7uxmHazAP9e3b24g/riAcQsd+TTf4YnQ2Fm4bb2MsnYyhdhAADSBi3nYOGkRk8Vh6xWss0KlsyXUWx2kcyqkjaMQZyIxytTmp6S3unJJn+W8Dtk/9OYiDEGeR94rze6KxlXQXJyfnPn7ZnIjiryx/rRClG7slBbG3HEYioe7qbNvVbNyIXTewJCjduOZ43EZPmM1IaZWCKG3BtoB2j4EceDWBbso11v5QLAj2iULAXG3SblwTJlRuycQPiqJbOirdKy4ust3L5W2xZbSbmdWldzMoCQDDNtVv+2fuawOsaBrbfxSl2uIGtoFKrh4AKyID7v7UiC3FT17oYRmuWFALkNcQHBIG0Ok8EfFYto/xCMpxH3yGRgdpXxwf280nFp0RGSasztF1LetrHe6ncCY2sFBIOPmR4/L48eoG9qwbxlhaViUAktiO3yWnEeZP51GnqjWHG1d5ciVnuMAzt8TwZJgeYmaj/WPqa6u1Taa3ZbtNw7LneYiQpIUABo3AyxGMVrFQa75Zm1JPhZ0E3bdi4r2wgtqL6kdy7FgQdw2nerEbgcQfBqymui+4D3ypAIn+lpaBbLDKnmCCPueBFr14NpGtJ/UxuF1VSoU7O0FgIJEgswLCXiSMUs6B205vhyLYGxkJBZFmFgqcBd2ACCyngMTus4r2E36Nt0FpXO3YHMbu4T9QiRI+Pir2n6orFlUofbUnYhBJCyIQDBypGPIj5qvQOgWH0iG8guMy7mZizEEgqRbYmRAlcQZmcma1TQdJ/wDcvpkJX23KhzcXd9CMVyMkBYM92JkEzWmnSu/DqPSmJtCQB5EEEEHIII5wR+s1mVjdP0nt2wkltvk/mT+wmB9hWTXQvBzsUpSgFKUoCtKUoBSlKAVrf4g9MF7p18FVZkQ3Lc2xchkG4EIQZJEr+prZKoaA+VtHoEupeuiSe9/ZBgqLY3Pc2qRwSYjgDmo3V6i6bY9whwSAPpuCSNw/mSYYYUiQYn71vPr/AKGdHrQp1Fi2L+ou3zehTdRb24FGtrLNbCbgcQ2/jBrRtNaUbmksvaLiBTmSwKyfjsGM5xEVWq6XTviMroXWW09xtpdi7sHRkj7CApJ3EyCsYgZNTOq1ouDcTBOc4ieJmtWtyFKxJkFDGR/VIZWlSd3Ak5+RWcz+0YtXbjNncdogjkhpJ3/1kEz44mBnKKfTWDaRNdH0fuMxABiF+VEkTOeYZceZrbBoNqMdhtW7jgBluOPcYDY1ksVm3ILLuLHzExh6a6W38ILtzafeLwyKssrOzAOkrueXaIkiTxW0en9Zp/aGkum3uDErvJi7vcuGTcB3ZAxwcDOK5JK5UXvlmd6Z67b1FsIGAuWxDISJ2r2h/wC8pEZHmR+frVar3NQEtlYVWDnmZK9iwee3PIHxNaR1nQWberuqp3qTLMRlWwNgcEEkdh3nIlQZmalPTOLoCdmO5ABACkw4BwoJJx54E81RunRc21UZpBBKI6sFlJBEtlj8N4iZHOayWZpDwDCkAEnmT+2MSf8AWvWhTee15BEtxIJ/xnx+lQHrv8StN0tRb2+9fIkWwYj+87f0j/GurHC1ZlOaXDYluuVAAjcMnIK8fpPkf8FX7lyCIPMzPwB9Q+PHGM8Vwz/7hdUXzptOV/s/zJ//AC3f6V0f0X690/U0ItA2b6CWssQTHG+22Ny/4jz99dWjLYm9drLIBDXFDSQ6+5BnzIkHj48VZ1FhraqBi0sMoAlgVadoAgbcgzk8z94rSKPbG4CTIYHMmSDPyZB/epDoWoZbxtAym3cJOU2kDav27gY4GfsK5YzTdVVnTrS50ua/q133AAwt7EJMgGZMbu5Rt4HE88cRXp2rtXbi3G/l3sgwYFwDB3AYnMyfkfNU61be8VFsDsD5bBYkABbcg/fuOJjmDVj0j1xL4Fh0hghIWBBVWCNvhiC084j4+Ba3tTKOtbSMb2rdvW31CkMQnPnbu3FZMx3KT4/avPWtSwsFVUu7FQqgA8MCSdx2hQFPJH71c1NlbtjStcB3K6KxJO5Sd9pQWHgsApMiZqRbSgvI4AWBnwD+WDgf7VjNVK0axncaNe6T0AWbZa5bQu4M7RgbjO0n+oDGYiAfk1g9Q6S1w27YYWVJ2lkBBVQGHGZhZHwfkDFbbrDKgSZOJ4yZxngcD/4rCuOHIYiWSP3/ANP8sj9G72sjVUSK+nbf8L7OnLWTyrI7g7oGXKsC6nEiYNat+GnuO0lUhiN0hiQFmFkr3ZmGYjO+AZmpbqXXkawbNp911lEhQZVMFzED+mcDwTxzUr6I6cqWjchZaFBWSdqdsSfGPpAAGIgYrsjOMnSOaUXFWzZxSlK3MhSlKAUpSgK0pSgFKUoBQ0pQGj/ib6JXV6Z7lm0h1SBdjmASobKsTggBmIBBzEZivn3o0G4Lbu9u3MuyIC52y0DcR3TCjIAnPJr65IriH4t+g00pbXWdxD3O9TJ2PcJf3g4yF3ADa0iWxGKBcOf2NS1m4SAiNta1nEhlyuDIkGQ3z581kaAK1yLmN8+43uBNw8qWgiSdn1AnLfVNerJC2mKhbjMLYW4CBtYNuO62w7twDCSIDBoZqaTqJsXLT2H71COsrkMpb+VtVjvHjkE7vmDWTR0pnaPw/wBKg6ZbZAuCxBNsoyyQSGlm3GckoQpnAHFSXTOkLbt3Ny71a7dKiAYV9vZtPaYYHx4HmtQ9F/iFvsmzdtP7w9y4721RVuTcjeFxtYEqu2DxzOKztN1/UXNS38OLkMFCo0857yrAooPJYSAPMmsZySZCTa6a/wBc07WtZff2lCchGQ+2w9vYBsSFzNyDIIMZGY2ToiqGtobZW5cT3Fb21VQEG02BtaTEEiTMN9qp6l0t5bwa6Cd6ge5bO1AUIOyCZBEuRySC0EExWN6bYMv8xWIAxv5iNkjuJPcDgHH5kVzO1PprGmjdul3IRnIEhSRBnAkgeP8AKvk71L1VtRq715ySzuxz8TgfoIFfWunuBwF8bSJx5G384yea+X/xB9KPodbcVlOx2ZrbeCCZifkcfsfNd+OteHLO7NWqd9E9YbTdQ095TG24oP3VjtYH7QTUHFbb+G3pN9dr7agH27bK91vAUGdv5sRA/U+K1ZVH0R1fpkXGZCFkyQRIzmYGQf8An3rF6R0WHNxyWdsfAA44nz/tMxUxfU3LhjieazLNgLA/OuZwjtaRsptRpltNPHitJ6Gfa6rdDiNz3VB4Csx3rtgwSytBkDLR+e/N/r4rnXqXTbbt07sMxZsEmWGFAX4Mc4gZquV6pNFsX7WmTHXbyW9XbDFVs6iy1t2Ur2N7pe3djMw7NnjLE8VlaPVsysjgC9ZYi4FGCZJDgE/Syw0eN0TWv9VsbdStuMWktWh2j6oBx5ySTiYAOJqvqNmGtuOjEbFS2SpgO1tVJDkfdwMz9JxWUndtl4x8UT99lVG3YVQeZAA5+cwf/FavrfUq3Sy2+1RhicFgMGf7KywySB4/OK1XVTcUlGYwsyzcCZJD/O2RETOAYqG0fTTcJDbiZK7CsyIO2Cx7h45JXcax2RvHH9Nh6T6evEi5ZO92Kw8qVKkZDBu4czieJ+K6503QrZtJbQAKigAD/E1E+kvTY0tkAw1w5ZoAiY7F+AAAPuZNT8V34ceqtnFlybsUpStzEUpSgE1SqxSgK0pSgFKUoBSlKAVZ1elFy26NMOpUwYMERg+DV6lAcU9SfhPdsO9203vWEQM5u3bnulVDPctgW0IIZlBPaSd5+5rmuo6qbrsz7CJuGZ2gBu5VUSTtyIUeB+31m6TzXMfWX4XXGuNf6f7Nt3bfcS4DLkR2KxBCW+1e0ATJkxAqGrJUmjnfpXrli1aC3Va3j3GvK5aAwGy21nuZrTbUViIIMf3TXWfQlm0Pce2ILhSoJBm2ACrpH9BLY5yDJkmuFdZN1dRdt6tDbui6Hezbbas3CjMSASqAjbBWc5PAqZ9P+r7mlZvbnat0uijuW0pmUG47o5WQSCuSDC1jOFPZGkW3w77qbswF5YxOJGZJ/Tn861n1lomtt/E2lQlSm4spJTYZBkd20gweQIBg5InOmatdQQ4J+kBhtdM4YkK4DbDuB/wNe71yX4gLM/AAH+wqko7LpZOvBAdN6ugJ2urspPuBGwAOW3HG/c23bMYj7mR6r0+xrLRTVWw6/wBoiY+D9vzwRWj9NsE6pmFqPeubrC4KlZB2hWIIcAA+AImMGui6iw1u0LVvuLEBnidgfta4R58xP64FZYnJXRedGj2/wN6ezbgbhU+N5j5/P/Gt06P07SaGzstBLaCZjzEST5Y5HzyK1T1BpktXE9hpUXCji27YiCZEkgqBDQRG5SYGRjaWZBbkENJYBpDQCZg5IOY8t+VaPO1yiFitXZ0bQalLiB0IM8iQSD5Ux5r1rNaloFrjKg57j/kOf2rnb2VYS4JBwWBmFMEHgHBnJP1AxjKyGg9NNeUO9wpIYA2zLMsjaGLSIAURj744EfmdeCfw17JPrHrW3bEWgXbGWBVAOSZjc2AxAUHjxImI69dNy5MboAftnJAYANsUkqo5yORMjByLHpRLdwlma6sKERwoCROBsgEcflB5mrOs6Ktp7b2gLdvePdX+lRlzcHme3iTJ2wJkHGUpSZpGMYl+3YI6hqLxG4W7bXgMxuiFUHhiGD/YQDzxAM7A77pgqRvOO45Y3NvKzMjnIY4mpqxrw1vVOSFuXGtwo7W9sE9oB5ju7vOZjNYF7Sb3DDmATt5YxIBIBLTJHxxE0m+cJgu9Nd1Vg/xTMm1UCoVYQokgyWTbAEkrmMRkxncvQ3py1eUX3BDW7jJcSF2O1uAHwuV+lok5A+IrYfTfp1UVLjoUuBSNpPgxBcDBcAQD4BitiCxW+LD3aX+GWXPzWJUClKV1nKKUpQClUpQFaUmqVIPVKUqAKUpQClKTQClJpNAKGlKAgPUPovTavuu2bbXFkqzAju2FR7m0guvGCfFcu6h+BuqtoP4fUWbjZLK6G2FMT/LI3SN3gx4mfHcKEUfQnXg+ck9S6vSXNr+8LqGGIVoa7bBUW2uMT7h3XFDFYBhPqBzvmr6l/Gr7YdkcQbqm21tpcbkW9bgwYEwCcwYrpz2geagtX6RRtUNUty4t0KEydybN0soRsBmgAtk4xBzWU8ey4XjKmav0PRmxfDyHCqQAVUE4CfywJ2TBOMSz8AmphOqOt51YFdyBxdVSVJUbiGk/SMqMAiPk1LDoXdukczwec/f7mrC9LZSIBgEknBnBEn5P6T/lXOoTibbQZqnWL733R9pZtjACV4JnfbBEj+kYyfuKsCwpQuHtrJk5uYJO0kjbIYuCpxHIg+Nm0fRyAyQSGnc20AACcHEtjGTx4q0fTrOpQBkSO0bVAUAQFAb6oyZI+ok4xFHBvrNFOK4iGGqZk2kNiJ+RMDOZxBiD5H3iW6N1dSgRz7bgQN2NwEdwn9iPGJ5rz/6ddXCQxU8xuBHMGfsT9jk+IjM0vpTcWZ0VCTMgsZMgEkE4kKPvx8VMccmxKcUjB6v1lAyhNtwz3EEwPgAjDMT48ftWBrvcvx2AqhkKMgtICknyIJBiYmRzW3r6Ytb9xkn7nxAG0/I/2FSVnSKn0qF8YAGOYgfnWiwN+TP8yXg0vQ+k7rKFICov07wJH3AAETmQIjdAiK2zQ9Ht21UbQSpkEjMnM/as6lbxxKJjLI5AClKVqUFKUqAKpVa8k1IE0qlJqAeqV5mlAXKUpQFKUpUgUpSoApSlAVFKUoBSlKAUFKUApSlAeRVaUoBVKUoQKrSlSBSlKEilKVAFKUqQDXmqUoChqhqtKgF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3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2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4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39" name="Rectangle 162"/>
          <p:cNvSpPr>
            <a:spLocks noChangeArrowheads="1"/>
          </p:cNvSpPr>
          <p:nvPr/>
        </p:nvSpPr>
        <p:spPr bwMode="black">
          <a:xfrm>
            <a:off x="609233" y="1605478"/>
            <a:ext cx="29546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将非意愿看成是逃避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AutoShape 2" descr="data:image/jpeg;base64,/9j/4AAQSkZJRgABAQAAAQABAAD/2wCEAAkGBwwODQ4NDQwQDQ0NDQ4NDQ0MDxAIDQwMFBEWFhQRFxQYHCggGBoxHBMWLTEtJikrLi40GCA4ODMsNygtLisBCgoKDQ0OGBAQGDAdHBwsKy0yLCwsNywsKywsLSssLSssLCwsLCwvLCwsLCwsLCwsLCssLCw0LDcsLCwrKywrN//AABEIAMwAzAMBEQACEQEDEQH/xAAcAAEAAgIDAQAAAAAAAAAAAAAAAQIDBgQFBwj/xABDEAABAwIBBQoJCwUBAAAAAAAAAQIDBBIRBVFxsdEHFSEjMTJTVJKTBhMiQXJzkbPBFBYkQkN0gYKjstIXUmGDofD/xAAaAQEBAAMBAQAAAAAAAAAAAAAAAQIEBQMG/8QAMBEBAAECAwQJBQEBAQEAAAAAAAECEQMxkQQyUVIFEhMUIXGBocEVQbHR8DNhQyP/2gAMAwEAAhEDEQA/APcQAAAAAAAAADr8tZVjpI0e5Llc61rEW1XL5z2wcGcWq0PDHx6cGm8uj+ezOrO7xNht/T55vZp/Uo5fc+ezOrO7xNg+nzzex9Sjl9z57M6s7vE2D6fPN7H1KOX3Pnszqzu8TYPp883sfUo5fc+ezOrO7xNg+nzzex9Sjl92Wl8MYnyMY6F0bXORqvV6ORuPnwwMa9hqiJmJuyo6RpqqiJptds5oOiAAAAAAAAAAAAAAAAAAAAA6TwhaiuiRWtdwOwuaj8OFM5t7NlLQ2zOlxd6JOhi7LNh69vTxl5d2r4QjemToYuyzYO3p4yd3r4Qb0ydDF2WbB29PGTu9fCDel/Qw9lmwdvTxk7vXwg3pf0MXZZsHb08ZO718IYami8WiK+KLhxwwYx3wM6MSKspl54mHNGcQ2pnImhDmzm68ZLEUAAAAAAAAAAAAAAAAAAADpcvrxkP462m3s27U0dr3qXZKp4NpGIQxBdGJUuYgu6rLq+SzS7UhsbPnLU2vKHes5E0Iac5uhGSxFAAAAAAAAAAAAAAAAAAAA6PwhXjIPza2m5s27U0Ns3qf7g7FVPBs3RcERiURiC6Lgl3V5dXyWaXakNnZ85au1ZQ2FnImhDRnN0YyWIoAAAAAAAAAAAAAAAAAAAHQ+Ei8ZB+bW03dl3amhtm9T/cHOVx4Pe6LipdFwsXRcWyXRcLF3WZbd5LNLtSGxgZy1dpnwhssfNTQhoTm6cZLEUAAAAAAAAAAAAAAAAAAADX/AAmXjIPza2m7su7U5+271P8AcHLVx5Wet0XFsXVVxbJdFwsXQri2S7rctO8lml2pD3wM5a20z4Q2qPmpoTUc6c3VjJYigAAAAAAAAAAAAAAAAAAAa54UrxlP+bW03tk3anP23ep/uDOrzCzO6FeWyXVvFi6Ly2S6LxZLuuyw7yWaXaj3wY8Za+0ZQ3CPmt0JqOZObrxksRQAAAAAAAAAAAAAAAAAAANa8LV4yn0P1tN7Y92pztu3qf7glXiy3ReLJdF5bJdVXlsXQrxZLuvyq7yW6Xaj2ws3hjT4Q3eLmt0JqOVObsxksRQAAAAAAAAAA49RWwRKiSzRxKqYokj2xKqZ0xUzpw66t2JlhXi0Ub1UR5yxJlaj63B30e0y7DF5Z0Yd4weeNYXblKlXkqYl0SsX4k7HE5Z0O8YPPGrMyeN3Ne1dDkcYzTVGcM4xKJymF8UMWV4Y31MTedIxulyNMooqnKGE4uHGdUasK5TpU5amFNMrE+Jl2OJyzox7xg88awrvvR9bg76PaXsMXlnQ7xg88aw17worIZXwLFKyVGo+5Y3tltxVuGOHIbmy0VUxV1os0dsxKK5p6sxPkssgsXVV5bJdCvFi6qvLZLoWQWS7hZSfijfxPXDjxeWLPg3CPK1HamNXByJ9tHm0nNnAxb7s6OrG0YNt+NYW33outwd9HtJ2GLyzoveMHnjWEplSk61D3rNo7HE5Z0O8YPPGsMrKyB3Nmjdoe13xMZw64ziWUY2HOVUapfVQt50rE0va0kUVTlBOLhxnVGrEuVKROWqhT/axPiZdjics6Me8YPPGsK770fW4O+j2l7DF5Z0O8YPPGsG+9F1uDvo9o7DF5Z0O8YPPGsOY1UVEVFxRUxRU4UVDye2aQAHnmXXtmqZXPkclr1jRLUcjWtXDBOH/AB/07OBE0YcREOFtExXiTMz/AMcJkECcsj+wm09Zqr4PHqUcXMgdTN5ZJOwm0857SfsyijD5p0dxSZZpI/rSL+RNprV4GJVwbWHiYVH3nRzV8J6PDDjOwm08e6Yn/GzO2YVreOjrqzK1JJ9aRPyJtPejCxKeDUxKsKv7zo6mb5M7kkk7CbTZia4+3u1pow+M6OI6CHzSP7CbTPr1cE6lHEYxjVS1yuxVMcUtEzM5kREZO7WQ1bNy6FkLZLqrILF1VeWyXQrxZLuLWv4G6VPSiHniS4fyeLpHdlNp69erg8upTxPk8XSO7KbR16uB1KeLPEyBOWR/4MRfiYTNfBYoo+8zo7WirqSPlklX/Wm0166MSr7Rq2MOcKn7zoyVeUaOROB8qf602kow8Sn7RqyxKsKr7zo6iZtOvJI/8WInxNmJr4NWaMP7TOjjLBF0juym0y69XBOpTxPk8XSO7KbS9ergdSni3jwTnuprbld4p6xo53AtuCKif9OVtdNsS/F2Niqvh24eDujVbYB58xU+V1GKY8bNy8P2inYn/Onyj8OJH+tXnP5ctbf7U9iHl4vXwQtv9qexC+KeCqq3MnsQeJ4IVW5k9iF8U8FcW5k9iF8U8EKrcyexB4ngqqpmT2F8U8EYpmT2BPAWQWLqrIWxdCyCyXVWQti6FkFkuqr/AP3KWyXVVyZkCIuTMhRFyCyXRchbCLkFkReWwi8WFVcVG3+BC/R5fXr+xpzdt348nU2Dcnz+IbGabeAPOLsKuo9bN7xTs/8AnT5R+HC/9avOfy5KyGFnpdVZC2S6qyCxdCyFsl1VkLZLoWQWLqrIWyXQsgsXVWQtkujxgsl1Vk/yWxdVZUzoLJdVZkzlsnWR45M5eqdZHjkHVTrI8cgsXR40tkujxosXR4wWLnjBZLovLYui8WG6+Aq/R5fXr+xpzNu348nV6P3J8/iGymk3wDzGV+FXUeum94p24j/50+UfhwZ/0q85/LKshLLdVZBYuqshbJdCyCxdR0yJyqWyXY1qW6S9WWPWhRarMhl1E6yi1Lv8F6sJ1pVWZ2f4C0JeUK9c5bF0XBC4BcAuAXALgFwC4BcAuAXALgN48AV+jTevX9jDl7dvx5ft1uj9yfP4hs5pN8A8qqn4VdT6+b3indp/zp8o/DgVf6Vec/kWQWLsbqhE8/s4SxSxmpidVL5k9vCZdVj1mN0zl5V+BbQl5UuKhcAuAXALgFwC4BcAuAXALgFwC4BcAuAXALgFwG+bny/RpvvC+7Ycvb9+PL5l1uj/APOfP4htJot8A8hyjLbVVP3if3infw4vh0+Ufh89iTbEq85/LiumVfOZxEMLq3FQuAXALgFwC4BcAuAXALgFwC4BcAuAXALgFwC4BcAuAXAb/udL9Fm+8L7thytv348vmXW6P3J8/iG1mi3wDxrKzvpVT95n944+gwtynyj8PnsXfq85/LiXHo8y4BcAuAXALgFwC4BcAuAXALgFwC4BcAuAXALgFwC4BcAuA9D3N1+iz/eV92w5W378eXzLrdH7k+fxDbTQb4BwH5FoXKrnUVO5zlVznLBG5XOVcVVVw4VPWMbFjwiqdXlOBhT49WNEbxZP6jTdxFsHb4vNOqd3weSNDeLJ/UabuItg7fF5p1O74PJGhvFk/qNN3EWwdvi806nd8HkjQ3iyf1Gm7iLYO3xeadTu+DyRobxZP6jTdxFsHb4vNOp3fB5I0N4sn9Rpu4i2Dt8XmnU7vg8kaG8WT+o03cRbB2+LzTqd3weSNGkbolHBA+mSCGOFHMmVyRMbCjlRWYY4Jw8qnR2GuquKutN8nP27DoomnqxbPL0ajcbzRLgFwC4BcBDncC6Cwk5PY4ch0Ctaq0NPwtT7CPNoOBOPi33p1d+NnwrbkaL7xZP6jTdxFsJ2+LzTqd3weSNDeLJ/UabuItg7fF5p1O74PJGhvFk/qNN3EWwdvi806nd8HkjQ3iyf1Gm7iLYO3xeadTu+DyRobxZP6jTdxFsHb4vNOp3fB5I0N4sn9Rpu4i2Dt8XmnU7vg8kaG8WT+o03cRbB2+LzTqd3weSNHJpKOGFFbDDHC1VuVsTGworsMMVRE5eBDCquqrxqm70popo8KYt5M5iyAAAAAAAAAADz3dTXjKT0J9bDqdHZVeny5nSGdPr8NGuOi5xcAuAXALgIe7gXQpYScnvEHMZ6LdR81Ob6SMmQigAAAAAAAAAAAAAAAAAAAedbqy8ZR+hPrjOp0dlV6fLmdIZ0+vw0S46TnlwC4BcAuAq93AuhRCTk9+g5jPRbqPmpzfRxkyEUAAAAAAAAAAAAAAAAAAADzfdaXjaL1dRrjOr0dlV6fLmdIb1Pr8NCuOi55cAuAXALgKvdwLoUsZpOT6Dp+Yz0W6j5mc30cZMhFAAAAAAAAAAAAAAAAAAAA803XV42i9XUfujOr0du1eny5nSG9T6/DQLjotAuAXALgFwFZHeSuhdRYzY1ZS+iKfmM9Buo+ZnN9HGTIRQAAAAAAAAAAAAAAAAAAAPMt2BeNofV1H7ozq9HbtXp8uZt+9T6/Dz246TRLgFwC4BcBWR3kroXUIzY1ZS+jafmM9Buo+ZnN9FGTIRQAAAAAAAAAAAAAAAAAAAPL92NeNofV1P7ozq9G5Veny5u350+vw87xOk0DEBiAxAYgVkXyV0LqLGaTk+kqfmM9Buo+YnN9DGTIRQAAAAAAAAAAAVV6AVWZucCq1LM4FFrY84FVyhHnCKLlOPOBVcqxZxYu813W6tsstFb9WOox/F0ew6vR2VXp8udt2dPr8NBxOk0TEBiAxAYgVevAuhSxmk5PoanytFYzh+o3UfMTHi+giWVMqRZyF10yjHnAsldHnCrpVszgWSducCySJnAsigSAAAQqAYXwY+cDA+kVfOEYnUDs4GF2TX5wMTslvzlGJ2SZM4uMbskSi46fLfgV8sWNZJHsWNHIni7eG7DlxRcxsYG01YN7Re7wxtnpxbXnJ1a7mbOnm/T/ibH1GvhHv8At49xo4z7fpC7mjemm/T/AIj6jXwj3/Z3GjjPt+kf01b0036f8R9RxOEf3qdxo4z7fo/po3ppv0/4j6jicI9/2dxo4z7fpKbmbOmm/T/iPqNfCPf9ncaOM+36W/plGv2836f8R9RxOEf3qdxo4z/ejaI8iyoiJmRENCZblmVuSJCKytyVJnFxlbkx+cDK3Jzs5BmbRKnnAzMplTzhXIY3ACwAAAAAAAAAAAYAAAABgAwAAAGADAAAAAAAAAAA/9k="/>
          <p:cNvSpPr>
            <a:spLocks noChangeAspect="1" noChangeArrowheads="1"/>
          </p:cNvSpPr>
          <p:nvPr/>
        </p:nvSpPr>
        <p:spPr bwMode="auto">
          <a:xfrm>
            <a:off x="461703" y="2975411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649723" y="2348880"/>
            <a:ext cx="1512668" cy="1561038"/>
            <a:chOff x="2021" y="1628"/>
            <a:chExt cx="1014" cy="1012"/>
          </a:xfrm>
        </p:grpSpPr>
        <p:sp>
          <p:nvSpPr>
            <p:cNvPr id="15" name="Oval 8"/>
            <p:cNvSpPr>
              <a:spLocks noChangeArrowheads="1"/>
            </p:cNvSpPr>
            <p:nvPr/>
          </p:nvSpPr>
          <p:spPr bwMode="gray">
            <a:xfrm>
              <a:off x="2021" y="1628"/>
              <a:ext cx="1014" cy="101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6" name="Oval 9"/>
            <p:cNvSpPr>
              <a:spLocks noChangeArrowheads="1"/>
            </p:cNvSpPr>
            <p:nvPr/>
          </p:nvSpPr>
          <p:spPr bwMode="gray">
            <a:xfrm>
              <a:off x="2021" y="1628"/>
              <a:ext cx="1014" cy="101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32001"/>
                  </a:schemeClr>
                </a:gs>
                <a:gs pos="100000">
                  <a:schemeClr val="accent2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7" name="Oval 10"/>
            <p:cNvSpPr>
              <a:spLocks noChangeArrowheads="1"/>
            </p:cNvSpPr>
            <p:nvPr/>
          </p:nvSpPr>
          <p:spPr bwMode="gray">
            <a:xfrm>
              <a:off x="2076" y="1683"/>
              <a:ext cx="881" cy="879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54118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8" name="Oval 11"/>
            <p:cNvSpPr>
              <a:spLocks noChangeArrowheads="1"/>
            </p:cNvSpPr>
            <p:nvPr/>
          </p:nvSpPr>
          <p:spPr bwMode="gray">
            <a:xfrm>
              <a:off x="2079" y="1684"/>
              <a:ext cx="881" cy="879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63529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19" name="Oval 12"/>
            <p:cNvSpPr>
              <a:spLocks noChangeArrowheads="1"/>
            </p:cNvSpPr>
            <p:nvPr/>
          </p:nvSpPr>
          <p:spPr bwMode="gray">
            <a:xfrm>
              <a:off x="2122" y="1735"/>
              <a:ext cx="795" cy="79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grpSp>
          <p:nvGrpSpPr>
            <p:cNvPr id="20" name="Group 13"/>
            <p:cNvGrpSpPr>
              <a:grpSpLocks/>
            </p:cNvGrpSpPr>
            <p:nvPr/>
          </p:nvGrpSpPr>
          <p:grpSpPr bwMode="auto">
            <a:xfrm>
              <a:off x="2139" y="1741"/>
              <a:ext cx="769" cy="768"/>
              <a:chOff x="4166" y="1706"/>
              <a:chExt cx="1252" cy="1252"/>
            </a:xfrm>
          </p:grpSpPr>
          <p:sp>
            <p:nvSpPr>
              <p:cNvPr id="22" name="Oval 14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3" name="Oval 15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4" name="Oval 16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25" name="Oval 17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26" name="Text Box 55"/>
          <p:cNvSpPr txBox="1">
            <a:spLocks noChangeArrowheads="1"/>
          </p:cNvSpPr>
          <p:nvPr/>
        </p:nvSpPr>
        <p:spPr bwMode="auto">
          <a:xfrm>
            <a:off x="793739" y="2953966"/>
            <a:ext cx="1273984" cy="372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zh-TW" altLang="en-US" sz="2800" b="1" dirty="0" smtClean="0">
                <a:solidFill>
                  <a:srgbClr val="333333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非意愿</a:t>
            </a:r>
            <a:endParaRPr lang="en-US" altLang="zh-TW" sz="2800" b="1" dirty="0">
              <a:solidFill>
                <a:srgbClr val="333333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</p:txBody>
      </p:sp>
      <p:pic>
        <p:nvPicPr>
          <p:cNvPr id="29" name="圖片 28" descr="new_go_nex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97399" y="2636912"/>
            <a:ext cx="1296144" cy="936104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3851920" y="2673124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逃避</a:t>
            </a:r>
            <a:endParaRPr lang="en-US" altLang="zh-TW" sz="4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274390" y="2996952"/>
            <a:ext cx="18517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的一种形式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AutoShape 2" descr="data:image/jpeg;base64,/9j/4AAQSkZJRgABAQAAAQABAAD/2wCEAAkGBhAQEBANEBIVEBAQDxAQDw8VFRcXEBAQFxAVFBUUFBMXGyYeGBojGRUWHzsgJScpLDgsFR89NzAtNSgrLCkBCQoKDgwOGg8PGiwlHyQqLCw0LiwtKSwpKikpKSwsLCw2LCksKSwsKikpLCkpLCwpLCkpKSwsNSwpLCkpKSwsLP/AABEIAMwAzAMBIgACEQEDEQH/xAAcAAEAAQUBAQAAAAAAAAAAAAAAAgEDBAUHBgj/xAA2EAACAgECBAQDBwQDAAMAAAABAgADBBFBBSExUQYHEmETMnEiUoGRobHBFSMzQkNT0RSi8P/EABoBAQACAwEAAAAAAAAAAAAAAAACBAEFBgP/xAArEQACAgEDAgUEAgMAAAAAAAAAAQIDEQQSIQUxIjJBUbETQmFx4fEjkaH/2gAMAwEAAhEDEQA/AO4xEQBERAEi7gAsSAACSTyAA6kmLLAoLMQqqCWYnQAAakk7Ccs8X+MTma49Oq4gP2j0bJ+o2r9t9+XKRlJRXJ700SuliJ0rhnFacmsXUWLbWSV9S9NQdCPaZc4nwTjt2Db8an7StoLqCdFtUe/+rjZvz5Tr3BeNU5dK5FLaqeRB5Mjbo42YSMJqRPU6aVL/AAZ0RE9CqIiIAiIgCIiAIiIAmHZxjHW9MRrUF9il0pJHrZR1IH/7oexnnfHfj6vh6fCr0sy3XWuv/Wsffs7D26n9Zw7JzbbLTkvYzXs4sN2ujhx0KkdNNgOmk8bLVDg2Wk6fPUJy7L5Pp+J4Dy58xhmAYeUQuWo+w/RclRuOzjdfxHYe/nrGSksoo21Sqk4TXIiImTzEREAREQBIXXKis7kKqgszE6BVA1JJPQSl961q1jsERAWZidFVQNSSe05X4q8WPnMa01TEUj0qeTXkHk7jZey/iewjKSij3ooldLCJeLPF7ZpNNeq4gP0bI0/2YbJr0Xfqe084ZIyJlOUnJ5Z0lNMao7YkGmXwbjl2Fb8eg666C2on7FyjY9mGzbe45TDMgZFNp5R6ThGcdsjuHAuO05lIvpOoPJlPz1vujjYibCcJ4Pxq7DtGRQefIW1H5LkH+rdj2bqPpynY/D/H6c2kX0n2dD89b7qw2P7y5Cakc5qtLKh/g2cRE9CmIiIAiIgCeN8f+P1wF+BTpZmOuqqea0qf+Sz+F3+kh4+8wVwlONQQ+Yw6dVoU/wC7+/Zfz5deLXWs7NY7F3dizux1Z2PUkzwtt28LubbQaB3PfPy/JTJyHsd7bGNlljFrLG+ZmO5/8lkyRkDKDeTqoxUVhEfUQQwJVlIKsDoysOhBHQzsvlv5kDKC4OWwGUo0rsPJclR+1ncb7TjJkDsQSCCCCORBHQg7Geldjgyrq9HHUxw+/oz6sic28tvMwZHpwM1gMkaLTceS5I7HtZ+/1nSZsIyUllHHXUzpk4TXIiIkjyEtZOSlaNbYwREUs7sdFVR1JMuzm3mHkZJyFqtBXFHpajT5LX01JsP3lPRTtz57Rk8LJ601/Umo5Nf4o8UPnN6V1TFU6pWeTXEHlZYO3Zdup59NI0kZBpTlJvlnSVVRrjtiRMgZIyDSJ7oiZbMmZAzBMgZk8I4xdh3DJoOjdLKyf7dyfdcfseo/Q4xlswm1yjEoRnHbLsd08O+Iqc6kX1HmOVlZ+ep91Yfz0Im0nAOE8XuxLlyaDo45Mp+S1NeaOO3v1BnaPDfiWnPpFtR0YaC2o/PU/Zh27HoZcrsUjm9XpJUPK7G3iInqURPDePvMMYeuJjaPlkfabqmMCORYbv2X8T2NvzB8wv8A43qw8RgckjSyzkVxh+xs7DbqdgeRMSSWJLMxLMxOrMxOpJJ6kyvbbt4Rt9BoHb47PL8kbHLFnZi7uxZ3Y6szHqSdzLZkmkDKR08UksIgZEyRkGmD0RAyBkjIGYJIi35aHUEdQdiDsZ2Ly18zxd6OH5zaZHJaLz0vGyudrP3+vXjhltz+GnPXt7z0rscGVNZo4amGH39GfWsTyPlhn512Aj5y8+lFjf5badPstYux99xz+vrpsk8rJxM47JOPsJi8S4bVk1NRcvqRxzG4OxB2IPPWZUTJBPBx7j/ALcKz0WfbqY6U37Pv6X7OPyPUdhqjO28Q4fXkVtRcoetxoyn9CDsR11E5L4k8OW4NgV9XpdiKb+/ZLOz/AKHTluJVsrxyjeaTV7/BPuaoy20mZAzxNqiDSBkmkGmCSImQMkZAzBNEDMjhfFrsS5cmhvTYvIg/JYm6ONwf02mOZAwnjlCUFNbZdjuvhfxVTn1fEr+y66C6k/PU3Y9x2O88z4/8w/gevCxG1yOltw5rj67DvZ+315TmWJnW0P8AFosamz0lC69Sh6g9/wD2Yumn7k7k7kncz3d/h47mqr6XFW5k/CRI/EkkknmSTzJJ3MiZJpAyqbxLHCIGQMmZbMwTREyDSZltoJIiZAyRlt205mYJ9iLtoNTOoeWflebCnEM9NE5Nj4rD5txZavbsp/GXvLXyv1NfEc9Oz4+Kw6brZaDvuF/PtOuS5TTjxSOa6j1Ldmqp8erAEREtnPiIiAJj5+BXfW9Nqh63GjKehH8H3mREDscc8T+GLcBwCTZjudKbtwdq7Ozdj0P15TSmd2zcKu6t6bVD1upV0PQicj8VeFLMBwdTZjOdK7T8yHauw9+zb/XrVsrxyje6PWbvBPuaIyBkjIGeBt0QaQMk0g0wSREyBkjINME0RMtmTMtPYB1IH4zBNFDINLb5qDfX6Sw/EF2BkcnoosyDIGYrZ57S2ctvaYyTUGZZlszGOQ3eRNre515ADqTsAO8ZJYxyzIdtJ1jy18sdPRxDPT7fJsfGbpXuLLBu3ZT0359Lvln5YGkpxDOXW7k1GOeYo7O43s9tvr06hLtNOOZHL9R6l9TNdT49/cRES0aIREQBERAEREASzl4iWo1Vih63Uq6EahgdjL0QDjfi/wAJPgP611fEc6JYebVMeldh/Zt+h59fPGfQGTjJYjVWKHR1KujDVWU9QQes4z4/8LWcM1yKlNuIzcjrq2OT0V9yvZvwPc1ba8co32h1u7Fc+/ozRGWbr1X5mA+pmiv4ta+/pHZeX69Zhk68zKjkdDGh+pu7uMVjpq36D9Zh2cYc9AF/UzAiR3M9lXFF2zLdurGWoiRJ4wIiIMiIlUQsVRQWZiFVQNWZidAAB1MGG0lllOwAJJIAA5kk9ABuZ2ryz8rxjejPzV1ydPVTQea44PQt3s/b69L3ln5ZDEC52YobLYa11nmuMD+9nc7dBuZ0eX6advL7nJ9R6k7f8dfl+f4EREtGjEREAREQBERAEREAREozADU8gOZOwgAnecX8z/M4Xh+G4Tf2eaZOQP8Al2NdZ+73bfbl1h5l+aByfXw/CYigErfkA87u6Vn7nc7/AE68zAlO67HhidF03pmcW2r9IASsRKR04iIgCIiAIiIAl3DzLKbK8iljXbUwatx1Vv5HtLUTKeOURlFSW2XY+h/L7zBq4nV6H0ry61HxqdmHT4lfdT+n5T2E+TcTLspsS+pzXbWwauxeqn/z2nfvLzzFr4lX8G3SvMrX+5X0FgH/ACV9x3G02FN2/h9zj+odOene+Hl+D2kREsGoEREAREQBERAERI2WBQWYhVAJLE6AADUknYQCruACxIAAJJPIADqSZw/zJ80Dl+vAw2K4oPptvHJsjuq9q/ff6dbXmT5mtml8HEYrhg+my0cmySNh2r/f6Tn0p3XfbE6TpvTO1ty/SKASsRKR0oiIgCIiAIiIAiIgCIiAJcxsh6nS6pjXZWwauxToysNxLcTKeCMoqSw+x3/y68x6+IoMe7SvNRftJ0W5R1sr/ldvpPcT5Lovet1trYpZWwZHU6MrDoQZ3ny58yk4goxsjSvNReY6Jeo/3r9+6/ly6bCm7dw+5yPUenOh76/L8Hu4iJYNMIiIAiIgELbVRS7EKqgszE6BQBqSSegnCfMjzLbOZsPFYrhA6O45NlEH8xX7b7zL84vFeW2Q3DSjY+MoDdjlj72o5GsH/XuOfYc2lO+77UdJ0vpyaV1nPshERKR0oiIgCIiAIiTx8d7HSqtTZZYwWutRqzMegAmUskZSUVlkPYAknoANSfoBKA7zv3l35a18PUZF+lma66M3VKFPVK/fYtv9OvlPMzyt+F6+IYCa183yMZR8m5sqHbuv5e1h6dqOfU09fV6pXbPt9GctiUB15ysrG6EREAREQBJU3MjLYjFHRgyOp0ZWHQgyMTPYw0pLDO8eXHmaucBiZOleYq8j0TIA6snZu6/l7e/nySljKyupKspDI4OjKw5gg7GfQvlh4oyc/D+Jk1lWrb4a5HRMkAc2C7EHkdtenYbCm3fw+5yHUtAtO98PK/8Ah7GIiWDTCIiAaTxb4So4lQce4aMNWpuHz1P95fbuN587eI/Dl/D8hsXIXQjnXYPkuTXk6H+Np9STT+KPC2PxGg4969zXYP8AJU+zIf46GeNtSmvybLQ6+Wmlh8x9j5gibbxP4XyOHXnHyF5HU1XD/Hcg3Xse46iama6UXF4Z2dVsbYqcHlCIiRPQREvYODbfamPShstsb0og6k9z2A66zKWeERlJRW6XYpiYll1iUUobLbG9Nda/Mx/ge8775d+XVfDa/jW6WZti/wByzqtQP/HX7dzv9Jc8v/LyrhifEfS3LsXS23Tkg/66+y+/U/pPYzYU07OX3OP6h1F6h7IeX5EREsGoOPeZ3ld6PXxHATlzfJxVHTc2VL+6j8JygHXmJ9cTkXmd5XfPxHATnzbJxVHXc2VDv3X8pUupz4onQdN6nsxVa+PR+xyWJQHXmJWUTqe4iIgCInvvLby0OeRmZQK4an7Ccw2SR+1fvvtJwg5vCK2p1MNPDfP+y35c+WrcQIyskFMJT9kdGySDzCnZO5327jvOPjpWi11qERFCoijRVUDQADYStNKoqogCqoCqoGiqoGgAA6CTmzhBQWEcTqtVPUz3S/17CIiTKoiIgCIiAarxL4ao4hQ2NkLqp5o4+et9nQ7ET538WeE7+G3mi4epG1NF4H2Lk/hhuv8AE+nZreP+H8fOobGyE9aN0P8AujbOjf6sO/8AE8ralNfk2Gi109LL3j6o+Wom98YeDsjhl/wrft1OT8DIA+zavY/dcbia3hPCbsu5MXHT4lth5DZV3dzso7zXODT2nYw1Fcq/qp8EeG8MuybUxsdDZbYdFQdt2Y7KO8+g/AfgCnhlWvKzKcf3r9P/AKJ2QfrvJ+BfA1HC6dARZkWAfHv05sfur91B2/Oen9Ql+qlQ5fc5PqHUJah7Y8R+SsSnrHeU9Y7z3NUSiR9Y7x6x3gEokfWO8r6h3gHKfM7yv9fr4jgp/c5tkYyj/J3esff7jf69ePAz631E5d5neWHxvXxHBX+/82Rjr0v7ug/7Pbf69at1OfFE33TepfTxVb29H7HGolNeuvLTUHXkQR1B7To3ln5ZHLK52YpXFBDU0kaHIOzMP+v23+nWpCtzeEdDqdVXp4b5P9fkt+Wnloc0rm5alcMHWqs8jkkbntX+/wBJ3SusKAqgKqgBVA0AAGgAA6CVRAAFAAAAAA5AAdABKzZQgoLCOJ1OpnqJ7p/0IiJMrCIiAJQtBlt0MAqbhLbZctvWZYeswC82dLTcQMx3qMsPUYBb45jU5lL42Qosrccxup2ZTsw7zU+FPD2Nw2spTq1j/wCW9tPiWc+Q9lHYTZvSZYegzGFnJNTko7c8Gc3FPeW24t7zXtjtLL4zTJA2R4v7yJ4z7zUtiNLTYTwDdf1n3j+s+80RwH7mSGA/vAN6OMe8mOL+80S4bS8uK0A3S8V95dXifvNMmM0vJQ0A1nEfA+DkZqcQsT7QPqtpGnwr7B8ruO/cb8td9fXpxDaalKTL6UmYSSJynKSSb7G1XPl1c2axKjL6VmZIGxXJEmLBMJKzL6VmAZOsSKrJQBERAEiUHaSiAWzQsicVZeiAYxwlkTw9ZlxAME8MEieFCbCIBrTwkSn9IE2cQDV/0gSv9IE2cQDWf0kSQ4SJsYgGAOFiSHDRM2IBijAWSGGsyIgFoY6yQqHaTiAUCiViIAiIgH//2Q=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32" name="圖片 31" descr="叉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3933056"/>
            <a:ext cx="1224136" cy="1224136"/>
          </a:xfrm>
          <a:prstGeom prst="rect">
            <a:avLst/>
          </a:prstGeom>
        </p:spPr>
      </p:pic>
      <p:sp>
        <p:nvSpPr>
          <p:cNvPr id="33" name="矩形 32"/>
          <p:cNvSpPr/>
          <p:nvPr/>
        </p:nvSpPr>
        <p:spPr>
          <a:xfrm>
            <a:off x="3707904" y="4293096"/>
            <a:ext cx="518603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无须与案主的不良意志连在一起的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199185" y="5949280"/>
            <a:ext cx="6673622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因此需要了解在</a:t>
            </a:r>
            <a:r>
              <a:rPr lang="zh-TW" altLang="en-US" sz="2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逃避行为背后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的原则和机转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5" name="圓角矩形 34"/>
          <p:cNvSpPr/>
          <p:nvPr/>
        </p:nvSpPr>
        <p:spPr>
          <a:xfrm>
            <a:off x="179512" y="2204864"/>
            <a:ext cx="8712968" cy="3312368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6870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91336" y="2400109"/>
            <a:ext cx="8424936" cy="2808312"/>
          </a:xfrm>
        </p:spPr>
        <p:txBody>
          <a:bodyPr>
            <a:normAutofit fontScale="92500" lnSpcReduction="10000"/>
          </a:bodyPr>
          <a:lstStyle/>
          <a:p>
            <a:pPr marL="514350" indent="-514350" algn="ctr"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可检验自己的助人行为</a:t>
            </a:r>
            <a:endParaRPr lang="en-US" altLang="zh-TW" dirty="0" smtClean="0"/>
          </a:p>
          <a:p>
            <a:pPr marL="514350" indent="-514350" algn="ctr"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dirty="0" smtClean="0"/>
              <a:t>而</a:t>
            </a:r>
            <a:endParaRPr lang="en-US" altLang="zh-TW" dirty="0" smtClean="0"/>
          </a:p>
          <a:p>
            <a:pPr marL="514350" indent="-514350" algn="ctr"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dirty="0" smtClean="0"/>
              <a:t>不需要触动我们的愧疚旅程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en-US" altLang="zh-TW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5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10" name="Rectangle 162"/>
          <p:cNvSpPr>
            <a:spLocks noChangeArrowheads="1"/>
          </p:cNvSpPr>
          <p:nvPr/>
        </p:nvSpPr>
        <p:spPr bwMode="black">
          <a:xfrm>
            <a:off x="468106" y="1605478"/>
            <a:ext cx="29546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检验自己协助的质量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9218" name="Picture 2" descr="http://3.bp.blogspot.com/_a-odO7CyixA/TEQ8RhLaWGI/AAAAAAAABK4/i9Jn1Ub5VC4/s1600/ashamed_face_405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971904"/>
            <a:ext cx="792088" cy="792088"/>
          </a:xfrm>
          <a:prstGeom prst="rect">
            <a:avLst/>
          </a:prstGeom>
          <a:noFill/>
        </p:spPr>
      </p:pic>
      <p:pic>
        <p:nvPicPr>
          <p:cNvPr id="9220" name="Picture 4" descr="https://encrypted-tbn2.gstatic.com/images?q=tbn:ANd9GcSld66Djz2iSKy7AX6eEJc2wcmkZ3P2skWZtLyojSNu5bLciZ9Xq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4231" y="4797152"/>
            <a:ext cx="3515961" cy="1950716"/>
          </a:xfrm>
          <a:prstGeom prst="rect">
            <a:avLst/>
          </a:prstGeom>
          <a:noFill/>
        </p:spPr>
      </p:pic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9647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2420888"/>
            <a:ext cx="8503920" cy="2592288"/>
          </a:xfrm>
        </p:spPr>
        <p:txBody>
          <a:bodyPr>
            <a:normAutofit lnSpcReduction="10000"/>
          </a:bodyPr>
          <a:lstStyle/>
          <a:p>
            <a:pPr marL="514350" indent="-514350" algn="ctr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US" altLang="zh-TW" sz="3000" dirty="0" smtClean="0"/>
              <a:t/>
            </a:r>
            <a:br>
              <a:rPr lang="en-US" altLang="zh-TW" sz="3000" dirty="0" smtClean="0"/>
            </a:br>
            <a:r>
              <a:rPr lang="zh-TW" altLang="en-US" sz="3000" dirty="0" smtClean="0"/>
              <a:t>请探讨因案主讥讽回来或者故意拖延时</a:t>
            </a:r>
            <a:endParaRPr lang="en-US" altLang="zh-TW" sz="3000" dirty="0" smtClean="0"/>
          </a:p>
          <a:p>
            <a:pPr marL="514350" indent="-514350" algn="ctr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sz="3000" dirty="0" smtClean="0"/>
              <a:t>我们所涌出的情绪</a:t>
            </a:r>
            <a:endParaRPr lang="en-US" altLang="zh-TW" sz="3000" dirty="0" smtClean="0"/>
          </a:p>
          <a:p>
            <a:pPr marL="514350" indent="-514350" algn="ctr">
              <a:lnSpc>
                <a:spcPct val="9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sz="3000" dirty="0" smtClean="0"/>
              <a:t>这些情绪是怎么「漏出来」的 </a:t>
            </a:r>
            <a:r>
              <a:rPr lang="en-US" altLang="zh-TW" sz="3000" dirty="0" smtClean="0"/>
              <a:t>?</a:t>
            </a:r>
            <a:br>
              <a:rPr lang="en-US" altLang="zh-TW" sz="3000" dirty="0" smtClean="0"/>
            </a:br>
            <a:endParaRPr lang="en-US" altLang="zh-TW" sz="3000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5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10" name="Rectangle 162"/>
          <p:cNvSpPr>
            <a:spLocks noChangeArrowheads="1"/>
          </p:cNvSpPr>
          <p:nvPr/>
        </p:nvSpPr>
        <p:spPr bwMode="black">
          <a:xfrm>
            <a:off x="468106" y="1605478"/>
            <a:ext cx="29546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检验自己协助的质量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8898" name="AutoShape 2" descr="data:image/jpeg;base64,/9j/4AAQSkZJRgABAQAAAQABAAD/2wCEAAkGBhAOEBQQExIVERAQFRASFRARFRAQEBIPFxEVFRYQFRIYHCYeFxkjGhUSHy8gKCcpLC4sFx40NTA2NSYsLCkBCQoKDgwOGg8PGDUkHyAqNSkqKSwsLi0pLCwsKSwsNCwpLS4pLCksKTUpLC8pKSkpNSksNDUsKTUsKSk0KSwsLP/AABEIAMwAzAMBIgACEQEDEQH/xAAcAAEAAgMBAQEAAAAAAAAAAAAABQcDBAYIAgH/xABFEAABAwEDBwcJBwMCBwAAAAABAAIDBAURIQYSMUFRYXEHFDNScrHBEyIyQoGRobLRFSMkYoOS8ENT4RaCY3OUosLS8f/EABoBAQEAAwEBAAAAAAAAAAAAAAAFAwQGAgH/xAAxEQACAQMCAwUHBQEBAAAAAAAAAQIDBBESMQUhURNBcaHwMjNSYYGx0RQiQpHhwRX/2gAMAwEAAhEDEQA/ALxREQH494AJJuAxJOAA2krlLW5UbKpSQ6pbI4erADMfe3zfiqgyhyorLeqHtDzHSNN7YryI2x3+a54HpvOnHRqWFuTFPCBn50rjtOY33D6lV6PDXJapMkXPFKdGWjd9Du6/l+p29DSySb5XsiHG5oce5Qk3LhaMvQ00TR2Zpne8ED4KJiZEz0Io2780E+8rOa121b0eH0VuTZ8YqP2Y+f8Ah9ScomUEuglgPVhiZd7XYrVktzKCTTUytv8Azxx/KFmNUdq/OcLOrSiu77GtLidy+nn+TSey2H+lWy/9TMBjuaVhdYlc70qsnjNO7BSfOE5wvaoUl3GJ390+/wAiHOScxwNQCNYvkPwK+P8ARbv7zf2uU3zhOcL32dPoeP1lz8XkiE/0W7+839rk/wBFu/vN/a5TfOE5wnZ0+h8/V3PxeS/BDNyPkbi2doO7PbhxC+25OVTfRqruEkzcfYpbnCc4Xx0qb7j6r25X8vJEe2itRno1sn+2pqG+Kzx11ux+jVyn9fP3+tetnnCc4Xh29J9xkXELpd6/r/T9iy0yhi/qvf2mQP8ABbcPK/bMPSQxyb3wyN+LCAtMVO9fQrDtKxuzovuM0eK3C3X3/wBJ6i5f3DCajB2mKUg/sc0/Muks3lssua4PMtOT/dZe39zC4Ku5Jw/0mtf2mtd3rUksmlkNxizCdcZLceC15cNpvb19zbhxmS9uP/fwegbMtmnq258EzJm4XmNzXXX6iBiDuK3V5mnsOegPOaaZzTHje05kjRrxGDhtHwV18mWVz7UovKSgeWieYpHAXNeQ1rg8DVeHC8bb1LurOVDn3Fi1vadyswZ1yIi0TdCIiA865Z5Mz2DV58eNNMXeTccW5t95hf8AmbhcdYx23bFgWw2ulZTkNY+XBpcR5Nz9TLzoJ0DfrV25T5ORWlTPppdDxe14F7o5B6Mg3g+8XjWvM1pWZNQVL6aUZskTrrxfdta9p2EXEFdHw+71rs5Pn65/kh3thSnLW1/W5ZNZkZMzTC8b2ecPheoqawnN0lzdzm//ABd5kLlb9o01zz+JhAbJ+cerKOOvfxC6Wmn9Q4jVfo4L5O9nTk41ILK6cjW/8eMlmnVa8Un+ClnWS/U4e28L4Nly/lPtV1TWfC7TFGf9jL/fcom0LDpxcRE0A4YXjFfYX9OXJxaNepwuvBZU0/oVQbOm2D3hfJoZur8QrM+wqY+p7nOHioi2bKZE4ZoIa4X4knG/HwW1Tq06j0rJOrxrUI6pYfhk4jmc3UP/AG/VfnNZeofguhkbctZ85Gz4rbVBPZmvGvOWyRD81l6h+Cc1l6h+Ckueu2D4/VOeu2D4/Ve/0r6mTtKnwojhSTdQ/D6r9FFN1D72/VSHPXbvitG1LYkiaM268nWL8B/AvM6ChHU2eourN6UkBZ83V+IX2LMl3D2qElylqeuBwa36LXfb9Uf6pHANHgtN1qa6m2rO4fw+Z0zbJk6zR7z4LILJOt/uH+Vxz7Tndplf+4juW5k9Y766dsbnOLB50jiSbmA7TrOgf4Xh3MEs6fMyR4fWlyc19EdhS5Pl4BaHvB0EeifaPqpimyTe1peQyJgBJc43kDgLyp+gjAAY0ZrGAAAYANAuDQuay+ysEUfk2m/G4DrSDX2W96x0bqpVfJJLqZqnDacF+6Tk+myOQyotNznCkhvc+QhpDR5xvPmxgbTgrq5O8kfsqiELjfNIfKykaBIWgZo3AAC/XcuI5GsiCT9qVAvc7O8g12nHB1Qd5xA9p2K3lMv7l1ZaVsi3Y2kaEOSCIimFAIiIAuA5WMhPtCn5xC2+rpwSANMsWkxbyMS3feNa79F7hNwlqR5lFSWGeXMlrfko52zM9JmDm6BJGfSYf5puKvaktFlREyeI3seA4HWDrB2EG8Hgq55YMh+ZzfaEDboZnfeNGiOc+tdqa/vv2ha3J3lUIX+RefuZiNOiObRfuBwB9hV+WLqkpx9pea/KNCOaUtL2Lijnz23+/isVQ3OaRt71qQy5jtx0/VbbipenDMs3lES1607cjzoweqfgcPot6uZmuv1O71rztzmFu0FUKTw1I5u8jlODOSmatKZqkpmrSmar9NkakjQLUzVlLV+Zq2cm5gx5qg7Zde+7qi72nH6LoC1c1UnOcXbSStK9niGnqbdpD92ehHvYseYtp7FjzFEluWEYmxEm4C8nAAaSdis3JeyOaxBn9V9znn82pvADxXL5K2Xe7y7hg3Bg2u63s7+C7uB3kmZ59I6AsWl1ZaEZNSpx1My2xaraWIjOzbgS53VbrPE6AuGyPydkt6vL3gikhuMmq5l/mwg9Z2N+6/cta3qua0qplFB57nvDTdodJvOprRffwOxXvklkxFZlKymjxI858l1xklI8558BqAAWS6rKhDs4b+vSFtSdSXaTJaKJrGhrQGtaA0NAuAaBcABqAC+0RQisEREAREQBERAa9oWfHUxPhlaHxytLHNOgtPcd6815UZOSWPWOgfe6J3nRydeInB3aGgjbxC9OLmsvsjWWtSmLBs8d74ZD6sl3ok9V2g+w6lt2lw6M89xhrU9a+ZyORlv85hETzfLGBcevHqdvI0H2Lq4JbxdrHcqMyctCWjqPIvBjmicQGuwIcDc6I/FXHZ9c2ZjZW69I1g62lU7imvbjs/Jk+M37L3N6qjzmka9I4qNDsFKB1+KjquPNJ2HH6rHRfcTL2P8AJHPV0Vzj7/eo6VimrQZoPsUXKxW6MuSIyjiRHuavzNWdzF+Zi29RtYNKtObGd+HvUC9inLUOhvt/nxUW9imXc8yx0KNtDEc9SPexfdHRGV4aNek7BrKyvYpyxqAi4es/TuGxTJPnhFCK6kzZdK0AYXRxju1KKyzyj8izMabpZAQP+GzW/js/wpC1bVjpoifVZq6z9Q43/wAwWnyYZIvtWrdX1Avp4XXgEebLMMWxga2NwJ9g2rbeLWnl7mCCdxU5bI7HkhyF5lDzuZt1TUNGa1wxigOIbuc7AndcNqsZEXO1JuctTLkYqKwgiIvB6CIiAIiIAiIgCIiAqjllyF8o37Sgb97GB5drdLoxomG9uvd2VB5BZTZwucdgkGw6pQO9Xk5oIuIvBwIOII2Lz9l9ktJYdaJ4B+FnJLBpa06XU57xu4FVbOvldlMn3dF+3HctWJy+auPObvGK5vJLKVlRG1p03XtO1utvELqWuBG1ZpQdOXMkzlGrE56qbeFGSsU1WxZriNWrgoyVip0pciUo4ZHPYvnMWy9i+Hi4E7Ft6uRsqJCVuLzuw9y03xraqZmMxc4D24+5Q9VbQ0Mbees7R7lKnmTyU4YisG7FG0ec43NG3WVMwTFrbh5pcL3OOlrdm7+bFz9lwukcJHXuDcGg63bbkyjtEi6ljvdLJcH5uLscBGBtOGGzis9Ciqce2n9DDVqOpLsofU/KailtuuZSQ4RNJJfde1kYuD5j3AbwNa9EWPZMVHAynibmxxNDQNZ2uJ1km8k7Suc5NciRZVL54BqprnSu05uyEHY288TeuvUG8uHWn8i5b0VShgIiLSNkIiIAiIgCIiAIiIAiIgCjMo7AhtGmfTSjzZBg4ekx49GRu8H6a1JovqbTyj41nkeaaUTWRWupJvNLXi53q3+rK38rhd/AValBWCVgcMDoI2FbHKrkL9pU/lom/i6cEtu0yx6XQnadY38VXeQOUh6B589gux0uYP8Ayar9Cqq9PHejmOJW7oy7WOz3/P5OytaV+bnA4t4HD2qAltOQbPculqACNoI+C5OtizXEbO5VLVRaw0Q6rkpakzDLasm0D2DxUbaloyFl2efO2YYexZ5VFWk+912wfErfqqMYckbFGUpSWWR0hX7R05kdmj2nY1fjhfgp6zKNsTC55uDRnPcdGGpT4Utcuey3KE6mhct3sZKusbRw593nEZsbN+3xP+V0nI5kSZX/AGpUDOxd5AO9Z99zpzwxDfadQXL5LWBJb9fiC2lhuMh0ZsV+EYPXfd3nUvQ9PA2NjWMaGsYA1rWi5rWgXBoGwBSOJXmp6I+kVrC10LVLcyIiKGVgiIgCIiAIiIAiIgCIiAIiIAiIgCpTlbyNdRTi1KYZrHvBlDdEc5OEl3VfoO8/mV1rUtamZLBLG9oex8bw5rsQQWnBZqNV0p6kY6tNVIuLKnyat9tVEDoOgt6r9beGsL8tmH1tmB4Lj+T44yfpeK7204/u3fzWurpSw1LqcNVpKE50ltHb+snKTKCqH5xJ2lTlToPAqAct64fJI92q7zdsqhLiHft/9l82vLJVTMoKcF7nODSB68mwnYNJ4blOWdBmRAn0iwezzdC3uQWkY+qqpHNBfHHGGOOJaHvfnXcc1v8ACtC9rdjRxEp2VLtarcu4tDI3JWOy6VlOzF3pSSa5JSMXcNQGwBTqIuQlJyeWdMlhYQREXw+hERAEREAREQBERAEREAREQBERAFhreif2H/KVmWGt6J/Yf8pX1A848numT9HxVh2i37p3DxVecnmmT9HxVk2g37p3DxXWReFA4mus3FX6fY4ip0HgVC0wve3ipup0Hge5QtL6beKoXOyPFodRH0Y7PgtzkA6as7FP88q04+jHZ8FucgHTVnYp/nlUniXufXyLXDveP11LnREXMF8IiIAiIgCIiAIiIAiIgCIiAIiIAiIgCw1vRP7D/lKzLDW9E/sP+Ur6gecuTvTJ+j4qza5n3LuB71WXJ1pk/R8VadYz7h3ZPeuobwoeJxlRZuKv0+xX9ToPA9yhKX028VOVOg8D3KDpvTbxVS42MFmdRH0Y7PgtzkA6as7FP88q04+jHZ8FucgHTVnYp/nlUniXufXyLfDveP11LnREXMF8IiIAiIgCIiAIiIAiIgCIiAIiIAiIgCw1vRP7D/lKzLDW9E/sP+Ur6gec+TnTJ+j4q2Kpv4d3ZKqfk40yfo+Kt6ob+HPZculqPCh4nH4zc1vBfYrSp0Hge5QdN0jeKnanQeB7lBU3SN4qtcbGrZnUR9GOz4Lc5AOmrOxT/PKtOPox2fBbnIB01Z2Kf55VK4l7n18i3w73j9dS50RFzBfCIiAIiIAiIgCIiAIiIAiIgCIiAIiIAsNb0T+w/wCUrMsNb0T+w/5SvqB505N9Mn6PirjlZ+GPYd4qneTbTJ+j4q6Hs/CnsO8V0Nd4jDxOTprN1W8F9iqqnQeB7lA0/SN4qfqdB4HuUBT9I3irNfY0LI6iPox2fBbnIB01Z2Kf55Vpx9GOz4Lc5AOmrOxT/PKpfEvc+vkXOHe8frqXOiIuYL4REQBERAEREAREQBERAEREAREQBERAFhreif2H/KVmWGt6J/Yf8pX1A868m2mT9HxV35n4U9h/iqQ5NdMn6Pir0az8If8Alv7irt08Rh4nL26zd1/BfZFQVOg8D3KAp+kbxXQVOg8D3Ln4OkbxV2vsS7I6QyhkOc43Nay8ndmqR5AIneUrH5pzC2Budqzg6Q5vG4gri7SrJK18dFTgvc8taQ3139W/qjSTu3K/cjMl2WXSMp24uHnSP68x9J3DQBuAUPiVeOhQR0nD6LTc2TiIigFgIiIAiIgCIiAIiIAiIgCIiAIiIAiIgCxzx5zHN6wcPeLlkRAeabDqDZFXJTVLSwhzWOdcfNLTg+7W0g33jaFedFbNNLRksniePJv9GRhuwOkX3jSNKy5U5F0dptAnjve0HNlYcyVo2B2sbjeF5zypsdlHUvhYXOawkAvzS723AD4KvGorlKOzXMlO2jRqSqr+SwzprQtWGMG+Rt92gHOOjYFzdJFUV0ohpo3ve7U3TdovcdDW7yV2PJvydUlot8pMZTdccxrmsYeNzc74q57FsCmoWeTp4mxN15oxcdrnaXHitm64l/FLma9nwuNNZbycxyc8m8dlM8rJdJWPFznj0Y2n+nH4u18F26IoU5ub1SLcYqKwgiIvB6CIiAIiIAiIgCIiA//Z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208908" name="Picture 12" descr="C:\Users\ntnupsyc\Desktop\圖片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211510"/>
            <a:ext cx="8528050" cy="1524000"/>
          </a:xfrm>
          <a:prstGeom prst="rect">
            <a:avLst/>
          </a:prstGeom>
          <a:noFill/>
        </p:spPr>
      </p:pic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1609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23528" y="2636912"/>
            <a:ext cx="8503920" cy="3816424"/>
          </a:xfrm>
        </p:spPr>
        <p:txBody>
          <a:bodyPr>
            <a:normAutofit/>
          </a:bodyPr>
          <a:lstStyle/>
          <a:p>
            <a:pPr marL="514350" indent="-514350">
              <a:lnSpc>
                <a:spcPts val="4000"/>
              </a:lnSpc>
              <a:spcBef>
                <a:spcPts val="600"/>
              </a:spcBef>
              <a:spcAft>
                <a:spcPts val="3000"/>
              </a:spcAft>
              <a:buFont typeface="Wingdings" pitchFamily="2" charset="2"/>
              <a:buChar char="u"/>
            </a:pPr>
            <a:r>
              <a:rPr lang="zh-TW" altLang="en-US" sz="2600" dirty="0" smtClean="0"/>
              <a:t>否认这样的感觉是没有用，宁可承认他们并且找出与他们共处的方法。对于案主所说的和所做的不要过于牵涉到自己的身上；如果我们让一个有敌意的案主困扰着自己，我们的效率就可能会减低。</a:t>
            </a:r>
            <a:endParaRPr lang="en-US" altLang="zh-TW" sz="2600" dirty="0" smtClean="0"/>
          </a:p>
          <a:p>
            <a:pPr marL="514350" indent="-514350">
              <a:lnSpc>
                <a:spcPts val="4000"/>
              </a:lnSpc>
              <a:spcBef>
                <a:spcPts val="600"/>
              </a:spcBef>
              <a:spcAft>
                <a:spcPts val="3000"/>
              </a:spcAft>
              <a:buFont typeface="Wingdings" pitchFamily="2" charset="2"/>
              <a:buChar char="u"/>
            </a:pPr>
            <a:r>
              <a:rPr lang="zh-TW" altLang="en-US" sz="2600" b="1" dirty="0" smtClean="0"/>
              <a:t>案主不是因我而抗拒，而是因处理问题时受到他人的压力，但我是首当其冲；</a:t>
            </a:r>
            <a:r>
              <a:rPr lang="en-US" altLang="zh-TW" sz="2600" b="1" dirty="0" smtClean="0">
                <a:latin typeface="標楷體"/>
                <a:ea typeface="標楷體"/>
              </a:rPr>
              <a:t>『</a:t>
            </a:r>
            <a:r>
              <a:rPr lang="zh-TW" altLang="en-US" sz="2600" b="1" u="sng" dirty="0" smtClean="0">
                <a:solidFill>
                  <a:srgbClr val="FF0000"/>
                </a:solidFill>
              </a:rPr>
              <a:t>时时</a:t>
            </a:r>
            <a:r>
              <a:rPr lang="en-US" altLang="zh-TW" sz="2600" b="1" dirty="0" smtClean="0">
                <a:latin typeface="標楷體"/>
                <a:ea typeface="標楷體"/>
              </a:rPr>
              <a:t>』</a:t>
            </a:r>
            <a:r>
              <a:rPr lang="zh-TW" altLang="en-US" sz="2600" b="1" dirty="0" smtClean="0"/>
              <a:t>提醒自己这个现象。</a:t>
            </a:r>
            <a:endParaRPr lang="en-US" altLang="zh-TW" sz="2600" b="1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gray">
          <a:xfrm>
            <a:off x="385651" y="1655041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18" y="1627736"/>
            <a:ext cx="485478" cy="599386"/>
            <a:chOff x="4320" y="1152"/>
            <a:chExt cx="414" cy="402"/>
          </a:xfrm>
        </p:grpSpPr>
        <p:sp>
          <p:nvSpPr>
            <p:cNvPr id="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" name="Text Box 161"/>
          <p:cNvSpPr txBox="1">
            <a:spLocks noChangeArrowheads="1"/>
          </p:cNvSpPr>
          <p:nvPr/>
        </p:nvSpPr>
        <p:spPr bwMode="auto">
          <a:xfrm>
            <a:off x="87245" y="1728603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5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10" name="Rectangle 162"/>
          <p:cNvSpPr>
            <a:spLocks noChangeArrowheads="1"/>
          </p:cNvSpPr>
          <p:nvPr/>
        </p:nvSpPr>
        <p:spPr bwMode="black">
          <a:xfrm>
            <a:off x="493528" y="1710913"/>
            <a:ext cx="29546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检验自己协助的质量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8442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data:image/jpeg;base64,/9j/4AAQSkZJRgABAQAAAQABAAD/2wCEAAkGBhQSEBUUEhQVFBUUFxgYFRcVFxcbHBgdGRgYGB8VFhgZGyYfGBkjHBcWHy8jJCgpLSwtGx8xNTAqNycrLCkBCQoKDgwOGg8PGiwkHyQtLCwqLCwsLCwvLCwsLCwsLywsKSwsLCksLCwsLCwsLywpKSwsLCwsLCwsLCwsLCwsLP/AABEIAMIBAwMBIgACEQEDEQH/xAAcAAEAAQUBAQAAAAAAAAAAAAAABQEDBAYHAgj/xAA9EAACAQMDAwMCBAMHAwMFAAABAhEAAyEEEjEFIkEGE1EyYQdxgZEUI0JSYqGxwdHwM3LhFiTxFRiSorL/xAAZAQEAAwEBAAAAAAAAAAAAAAAAAQIDBAX/xAAjEQACAgMAAwACAwEAAAAAAAAAAQIRAxIhMUFREyJhcZEy/9oADAMBAAIRAxEAPwDt9KpVaAUpSgFKUoBSlKAUpSgFKVGdb9Q2dKqteYje21FUFmc/CqMmBk/Ap4C6SdeWuAZJgfJqD1vq+yNJcv2riXNlp7gWYJ2A4K/UIIIOMQa5FovVd25qQ+oc3JYqy3AhXBgi2ufbjwOSOScg0lNI0jjcjtup65ZS21xribF5IIb8h2zk/FQ5/ETRBwrXgpYsASrBe0EkFiIBwRHMitH6hr7nt/xNtbNhF27CAfdcGO0lSqwwP0EMB+YFa5c6kwZQJVVUA7UVt7XWYMICtvPdB2/1P+VY5MsovhtjwxkunbdN6l07ori4qq5IQudu6PKhoJFZlzqNtWCs6hiCwBIyqxLf9okZ+9fPuotFQ/uRbY7bqS8FlYquxz296sQCoiMf3jUZZ9RkuVdgUUKVnKqQYA+BErBExJHkxMMkpeUVnijHwz6I/wDU9jdcX3B/K+pv6Sdpcqh/rZVAZgswCKztHrku21uW2Do4DKymQQcgg18zt6mv29UNRbcIxUQ4CKGUyNjFFUEz55885rP6Z+IutSyunt3j7UBdwUhlULs22nyREA4HIOQDFbKRm4H0fNVr5/8ASHru7p9RL3WYFWFz3WJG0MWXDFiChdzE7mG7J4rq3SfX9m87W4ZWtoHbIbBYrwv9QlJAyN4/Op2KuLRtVKt2r4bgzGD9j8H4NXJqSopSlAKGlKApSq0oClKUoBSlKAVWlKAUpSgFKUoBSlKAVa1GoCIzHhQScgcCeTgVZ6n1NNPaN2621FiTBPJAHAPkgVxL1l63u3y67z7VyAtvtCBQ27+ZMCQVjmTBzGDSc1E1x4nP+jaerfi4d4FhAoMgb1LFjiCNphRkf2j+QrX/AOLuaq/7t+6w4UKxGFUkiduFbcZgf5c6KrEw5IczEEExAAAjcJktgCImftWx9H2XSqb3W81ohi5AtoSSo2AGWYAiCxyYiIzyT2ats7VGMKpEz1Ppy20B06oTAVU+D5a4/G2FIjyTMGtM6rq7One4tvezW4iQqwAVIBYgMwWV7Z/pHIUVO+or93S2UcNa3WWNsBmcNcUdk+2TJnYGDTwDHMHn+s1JuO7XBDM0tiDMnHEqJgRHir4It9ZjmnXg2S9rja3FyQi/QocHaSpgKIkK2VnzngSKjtL6n1CIiByUtyUScCWnlIaRJxOMfFQinloEyf2n75+Kk+l9Hu6h/bs22uOAWKoJMDEwM8kVv+OPsx/JL1wsa24bkm4xcmTJJwT9RAmBMCcV6fp5tCw1yNl4bwuTgNEskAgGIBzIH610HpP4Kapri/xD2Ut43gOzOQRlRtG0GcTPjyKg/wAQvRl/QXSYuvpjBW6x3KGaNyMw4MgRIEiOYq6SqjNt3ZHajVsbIuz/ACySogBQSJwROeMZNR/vXG7YBY4Xuyox284iJMfJq1Y63cNtLRb+WhZlWByxPJjMSYH3NZvQkBc7miZA/u8HHxM+Kzf6rhqv2fTLs9JAEe5skAYQEYM4JIOTyRFXf/qWp02pS6HB2bmRuQflTI3QYGCfjIOayNam0xP5GsHWnemwzPiB5OMD5zWSk/Zo18N06L+I7i4wv+4TsW2iox3Ftx7nubpnO3MjHGJrpmh67ctPasakLva277kYv9BUGQEXA3ZMRwB5r5tNglSCczkMfI3YbbPj8+BW9/hrpdQl5tSLiCwp9q+9xwxVI3gmW7VB290wNxMGDC3C2v8ACklfk7zY1CuJUyP+cjxV2tM9P9fjci3l1W26QzIFGCFl9whWicgGBG0SRncUaRW0JqRjKLieqUpWhUUpSgFKUqQKUpQClKVAFKUoBSlVoBUP6n9QDSWDdK7gCBAIHPnODBjFSd+8FUsxAVQSSeABkk1wn1n1y5fvu29trFmtJ7kjaFIUgAwoIIJngkifFUnKjXFDZ36RGeovU12+9xncqp+uTI/swFgCe0RAwcioRma4paMlgNgB7dsAITMiOweceQTWTpFYBtkq4CFdkbgjTJtzAVv+kJwQrkirF4oSWLs9xWClQzl2jzu+kxtA+qccYxjR1xmYjFtoAxO4gjzAAkGYjIxGGBrY/TXUbNm8TdHZdS2oOIGN2T4EEYHx+lQIEz3SF5naDmCQsYMDMAj+mapprodCrDcltZLCcKWA2kc4LCOCJj7VLgpRohzpnQvUfW7WnDBmYSjKoNncCSqkQ5EOQobEkGTJEVyPVtLFhI3kkSQIkkyYyTg8xx8CpbXM9w7mvl8QPdyR5iTImRyQDUedGRkRzOSPywDiBgZ5+c0xxUEZ5bmzM9OdOGo1C29rNvfhBJ4JxEE4UmBEwBjmvorp/RNPok9rTWlTmSMljidzHJ+kfsK57+C/TEZjdcoHtkhAPrJKLun4QKCP7xcg/SK6k697T8/+f9f8K0T9mEuOiqI3k/tV17QZSlxQyOCrBgCCDiGHkGvVuvV0iDVip85/iJ6PXQ9RNu2ItXEFy0BOFJIK5JkqRE+RFQVyz7ThSy7gZO2SIMQCYxiPymulfj3PuaNlBkW7st47ikCf3P2rl9h4jtDDGM5Aify55qH0vHiJG71PaO8j4BnB44+REVYs3jddA1xbVtid1xswo+o7Vljg4EZ+wzWy9XOgbTWTYH8xsy7dy5G4OIIYjPBAAU/add1FlhlBttEA7sFh/SdxUdp3YHByPvWaikzRttFvqeuti466f/pKf5ZuLDlYBMkHtE5Hk+fis3p1hLif9cobvbtG4btpwWg7SJhguYPkHnE6d09JAeWJ5XEnPABjkD7HmSBUj17RQzP2IHgbVb6RtgGIAPBHb5gZqXRpCLS2fTp/o7VXX0ROmSxpn91UdGV9tyAFN6CO0EEHAzs5yY3Tpd72lKlYNsDeUO7d9x/VJM4ORnnk6J6K9barWX2JsWWNqwimGKk7mEtvMgAlVlRIxzgTL6d4ti66GyNQvaFdiWdju3Er9KED9j4muSUnB8KqKkdCtXAQCPNe6i+mKLY2RG3AXcWj9Tk1KCu6Eto2c0lTFKUq5UUpSgFKUoBSlKAVWKUoBQ0qhNAaF+JnXXtqtu27Ljc4AtgMN2BucycKx2oCeJIkTx6/rHWeWYke2ucFQQCSQZMMY/OeYrcvxK6kP4m7bVWbI5YsxdVHegZSVHdtxIkYjNa0NIvtr23mJEuNydpLkbe2PEHEkeTXFNpzs9DGtYJEFauKQ3usZ3FmIX+okkhgASjT5g8sMbs29VqIJFtSWcLgAzEBQY8D7fcD8pLqGlbaUS04cjDEgic5Yk8x+3PxXjpaxdFkHbsXddcYJwBsBkEA4X8p4zWm3spr2jBs6NlWQBJ53EfBBjj9j8D4q3ftFeQVLAZB7TnCsPI4gnz8VnjSK5uNbjakGHjuAL4tkgFY2nPmBVL1gd20wjFgQxB28wd24L3EgY4wZqVIiRH2LW4ThYBYSCBg5WZxkHnmD81fvWGAQshUOZQsNu4EiIjgfbgZNXtFfVUZDBU3BcZGgBtqKcvzIJOBJrGe/hEllyxEEtt3CCAP/iT9qV0i+Gw+huqjTa63dLoqMdlwkyVU5JKfJ4nkBjXd01C3VW5bZXDDDKwKsPlWBifHNfNBuk/1ArBA3CCD8eZwBP5/YVmdF67f0ZIsO1sFhABbbu2kdynsbBMBt3gxiatF0ZzjfT6MFwgwQR+YNedXrUtobl5hbtrlixifsJ+f+TXJdD+NV/Y63bKe4w/lMhKqpkg+4hYyBg4I4jzNa76r9Z6rWSHZ1skyLaxt8EBowzAgEEkxJzirbIqoN+Tz6/8AU3/1HWMyFhatgKgYDHyQPAJzmf0mK1pdOQVjLltsD5mCDP3Ij5kRV22xAJEgzyPvPzj5/YcYq9pzlDgFiJZT5wDBHznAzz81Fl6Mm2vtrb3chyyxE88wQQQTGDyN2KtXNQGA7VVwSSSzQd0EgoRtGT9sQM8V41rh7gVDhVjBgZMbfjAP6GvS3TOJGRmYgfYxGf8Ac/FULGQmoC+45Q7mOGBEKGAmAZMk/Ijj4g4d25vYsxJLTG7mDEfaJj9zEVcbOSYmRIGBxx8mApOZ+B8D5kiBwZY+IMYgHk55I+1B/BuHoPWWbN22Lii6+oDW9oue2Le3aV9wkgFSAwE5x98dV6XpAlrZbQKnthApdmCckBNxjbDZiJIHxXGPSfTDevHfauXraoQ0RAdkw2WEmVkCZPIrs3Q9YdiJdfdd2nd27SdhiIHbuAjj84HjGVbE+jIsObZglmiBLZP6n55rYbTyKiEZX+k/sQf2Iq/obu0lfiPGM+AfNbY/156M8n7dJSlUBqoroMBSlKAUpSgFKVWKAUpSgFQ/qjqTWNM7ICTBEggbJB7yT8eMHJFTE1zX8UtYwYLvcrtkW03LtaCA5cYJ3FefpAJ81lllrGzXFHaSRpHUY91mtOWYFT7bEHJDrO9swwbHIMNxwNe6reBCQOxEIRfp3EwSxA4wAJPGfFZ13VKpCOzMbtpGItkKgPcyM4A3QCxfOfJxAqxq9AGeBvZVVA5faAuTBCg5wBAPnOa48a9s75SXgiNPdVXHLZMkgkFgDG1ZwAY8eKkXRbSM1tSGfaXLESqiAzHwAZnbkZxMVGdQ1gbUTs2Ku1SIO4qBmZ5mP2Pnmr+puq6qzsVa427PBEEqoT4GP3Nb19Mdvhd0KIruu1GU3Elyo7MzG5e5cDBE8z4qxetW133bmQXf20ndHceDickkYHnGaydBoQincYDqsxgky0hJGBBET8GrF+2L4/lyJGN7buAM3H+QIEQAJiDGSaIafwwb3XWAK7dgYz2hZHJiSOZ5Ij86xX1bXF7YVUMiMMSxPJjuM58fYcVIL0tNgW7dKEXdoaCUQAbjwPqxxjleMxkarp9ptOkbtxHaS0rMAMbkfSxYMIGcAeK1tLwYtSfkw+noPbP1TAYmBjb5zyACPM+ayUuMCAWYqeCBggQeT4nPM8zQKhZN0wx/mSeMTtUjAEgDz4/KrbqIGyQCQGRidpkmOfpYET/mJwa3bLJcDWmAkEIPBH2g88zwPHHiJr30/TG52Im9jEKdo3H5IzgeciO0/n5ViFJJ4IJzJG6YGfufPxMVsHoXqNuxqB7hHcCAxgBTzBJkZkHJ+eZzVukWirdEXe9OX7RUNbgHG9iCJOIJXho2/H+BrxrumXbG0XkIPIKceCGIMcxPHjzW29c6pbs2Ldk6h7zhi28rLxvLDcBwVXtn7xAgCtc9QeoLmqKm4CFkPmAXiQMcLiRjmM54opSbNZQgo/yRtjaIxtgwSvx8/mPP5wfNGLGTuxmImRHAH/Pg+KqE3SFgGCeZ+TkyMiJBqltRtBztGRHMATieJjOI/ORWhii/7RYgGFkMQYIDcnjIIEgcQDk8VbFzlcf4SfqG0xg9sZ+/MVbRpJJPmJkZA8wTyP8ASpHpfTrl0zbtPeWy266Fx27gSpYf2grgefgYzD55B0P8PbJsWLVw3kNu+xm2Qe0wQHJnEedwEbwCa2TW3rlp7dp3Zd14lXVBkMl1yCTIXc3bjwsSJzkax1uuGcLbuXP/AG4VvbYn3NrCWIJIU52jBIM8YvX9DBRGZruIdrkbm2xBkAQZJOPk81y05Oy1oyLV8B2hcALuIiCxwePiP86zt2Z/5zUXZhVAAhZIImTycz9pMDxms12Ptgcnz9/P+VbRdeSrVk1aOK9isbQXJQflWTXYuo5mKUpUkClKUApNUmlAVpSlAUJrinq3rfvam7KM5JuJbLlFS3tU7W3Ix3rC3HMz8HxXaNRa3KVPBBB484818+eq+jXbL33bAF02zbBkBILS20EKjSi+CZINc+aO1I6MDUbZBWdOxNtSCGvAOSQZFsgMWk8yP0JNedbqmF1yr5c7iSchVkShn+0v6AT5xP8AUbgtEM7W2YbkDIFUADPYFB7FKndJJlgO3xr2otrcftbcoDGd07EwDAGAASCSP1+2UZbG0v1JD3F/hhcuuN7DgCARPDRiADkxUInVNsi2AYAC7h5gTEAA/nz/AKyenRltEe5biGKoQDubcm5bO5TLEGYkRDQeBXgaDTjcqk3rm08KbYRiSsvvl2jtbtGZj71bhnvSMG7qCrMxuqW2FYJ7YYCSuf8Au/Wr7WbSbQxdiM6hJPtyQCIKzMkn85PERVdF7W/dcHubBIQqSCwxtYyMDPGWgcTNSur6rbayq6YBCoWbYtNyU7nlFKvJBIDHhsQRmb+C78mt6hluXCQW2/niR5X7SR+g8RV62+22qoqgruJacnkQ2BmR8/ArHXcGO9TuMkqcZJ5MD5kTU1pdIt5FS33XmC7fbUkGQZU+QRCfSCJLf2c2fgj2RNpj/wBswBAz+n+3/gVdtWe1zk7MkQ5IHzPAWPJ/3rdfTvolLlpbl0wCm6BuGInkYYxsbMdpBkRjarPRLa9lmzaUBc4EkEQd90AM26C8yFMQDJJFHNIlJs5Ymiu9qhW3XNvtQDLdxEL994uDHxFY+BwqncSATkqVzzEGQ20zP28T2h+nqR3qWYkqdwJDe5dM2y5zEwIJJTbE5O6B636Kt31aLhtG3B2mygA3KLeUQ7+8orBcwOB3TTZE0zmCIIkKDkRIiY8EDzwJ/Y+aoqADGCwMYiZ3R/8Azxyf0ity1HoK417aNirs7SPdZZAX+razCW3Y+/2ge7vpRrd3uNsoo3du4bsQ6gMOVJnIzMjFHJJWFG3Rp1qyWM/TMZ8DOQo4HIMflVx2LEHszg4gYxndyBPMCJzzW29K9DuWK3CAynKxu2qDLO4E4ClRtHO4ZxWzaX0Vb0wuW3sfxC3BNu7dCqbcjbnPachgQNxn7VG69EuNGq+nfQVy61s6gXNPp7ltmW5KCQBKgbp2sSQwnMA/p0HovR7TWFVSuwSrGyzBnAY5uGAc5wZIDnJma89N0f8A0LTXXdbalTbyUEAupDFQd204JzAMVsJcAYPMR+3+X+9Zt7On4CVdM25obVxAjW1K+AQMfdfIPmRmtav6svdRbblSna7XBCkSFlZPmMHg0ta9lvlDcdLZtlogPkGDswxtiFJjzOI84ydR2XVud7ho2h/pILIC7HZKbFuSRJAOB9q5cidJcIjFxPVu8Le5XcBxDM0x7p3tbCKhPYJhoHh1PzWy3bXxz96gemG7OxwjqGF1GC8BgSAQeCs4bMx+lT7XgR/z9atiXlkzsv8ATNR3FTEipSoHo1zfckcQY/QwZ/Wp6uzG7ic01TEUpStCgpSlAKRSlAVilKUB4ugxjBgwYn/CRNcP9TWr3u3EvKFu6i4NobgLb23CwyAyna45kyo4mO51x78XtNbu6pP51uLSD3bZYblEll7eSXx+grHNDZJ/DfDPVtfTmV7Wb13ue/cwcxliwBBjEYIA/KAPIp0vS2rTr/Ei4JkQk4n+pAOdv9nEjxV7RaIO9ziF3XAXYqxMqOycknu5/wBa9WNE73bSK25mRid+YH1EHzgCI5/eqOjWmzM6n0V7Se5adbqfUjAE7piQ23AI7oIz2irV/TC5bNyTau2yqMA3O9T3BwZhyrgrGCP2tWNdetvcNh+wZIPcGkie5RtJwRnIB5Oataj1W0xctKwIhhDLuGD3AGCZAb9KpUg6+mJcu9rqw2HEncAAy8EExmD8T58GprUkXbhvW7gtbslSAGuYEvmQWlXbaBMtxkmoq57RHuoNiMdty2zb+IyoOfj55HxWYqAvagLuuW1YRAH1sSh5gQwGPgfnVpfAl7LQ0rM0yzEwe5hIXILRy2FPHAH3Wunel+mrpLZSdt9re5oSdrSQsOBDAqcSQSSOCYOF6X9P3LdlmvZY4YEKAoJyW/rGARK4hlIDdwrYbjjeLe1tzkySw3ADa6gBO1UIQYPIZjHK1WUqISsbCLwBFx1t7U9zekz2ysXBJBgTDEFmx5IvdPgs0jdBbuDMJJtAqVQY2xu4jG0xOawve3dx2bj3OuG9qdyC3gQSFkANH1YP9Neb13wHKNbXcAC0RG1lCsBwArAxgqPIg80p1LpsoWjLJDb22sjnwII3QEJjbLI20hZkQCwEGso9BY2/rhzBiBsmDgQAduT/APrPAFR7ai2pVgv0Xi6gztXGSoMdze5JK4MiZ21MDravCqGyYJgQvJ7jOOCOMnFTuho0een6Vb2625KbVkhMGd0NJYfI8DzzmpBPT2nWJDuV49xp/wAIj/CsLp1pLV73Bu7wysSWZcndJgQO4GT981nWOsae4C1u6t0AkH2wWEjkTxIkea3hWtmM7ukQKdNWxrGbcwF1jiIX2yJKg/IYA/JGOM1f6nq2cL7O25vdMsSAwZgCEPyQcE4/OpbWaX3rRBJtofIjeQCPP0pPGJMeRVrS27Y27SNwMIgiW2ydoLfYT+X7jP8A5dIlu1bMfWdAf3FC3dtr3PcYBV3AooA2vyAx5kNgkVW/aWyfklfqPLAeGP5/GKlr2rcNHtyp4ZSDgRlwYjzgbv04qP8AVqD+FdgYKrK8HukACI8/6/nWadvhCl9NZ9YdTWxbF9e66pC2iOBv+oNHG5VInkZjNW+natDsKWhDjtMNMOZAbnMszRjPMxWr6jqKX3t2WDAQHRtkhSz7u4RBRktEAsD2sJgAgbTpdIRd3ANtA4Ig5Y9oH3bAjwBE5rSS6iy7ZN9K1CKDyQOwMPJD7fbA5kEj7Rnisl7gMQTLhiFMyduDjxmAfzrAudTRoRgLZG3bduKNquMnbvAm4PAHM5jIqQ6fZVpfdvLEw5gbhPiBwIjHxS3eoXiyb6KkKcfr+2Kk6xOnLC/rWXXdBVFHJJ2xSlKuVFKUoBSlVoBSlKAVw38Y9ZcTqG1Ba23LdsCAm/ed4G/vB8IAWHHExnuVco/GT0bZuTrrt82/btG37YVSXbJQW9zATLGeTAkRFQ1ZKbTtHMF1lwg+4BZNkHaUmWJgdwzysn4MH8qy9PqbaovuW7bNqCrFt5hVAaEMyu3dGcdwrylr23XSvc9zUMVZrwLMqgozDTtMbm3FJPEmBMVFa+4bIKG3we64vy0kAqRAnaf2Nc7h2jrWTllzUXkBMW2WCVJUqCfpnkQ04MGfPAzWHeuXcgQVnEjgeOPIAH7VsenV74GF7JEKiIFklp2pgGGiZJOOaxNZp9hg+MZnH2P2qu1cRL70jrCo4V9xEE+8sDGTBTyBA8/p81t/R+mi8tmV7jhBtnegaGyPpXBOf7IAPdjUfbO8bFkyAR8jgzPgff7ziuidJvFwbqIXAjNsy7oWBW2AzBt5aRtIwrEQQxms23RCJPSaO7Ys2lRldBu3lDbAKHaVLLdB7vqAHGYjuNZ9jUSI3EKqqSzOx3Bl3Ah8yAA2RGE7TwKytL0FyqOriy7IpKoP5YO2BgENuiBvDDiRECsjp8WXZWtgMYAHCuD9IUjAQMXG4jd/ak1k6fktbj4I1rrFJIbsCbQhWO4GFJLFfuSR/TgNu2le0z2nQKGt7wNsgG1uYyVAmUbHBEncYI4Was9EtKzqO2RIGQOIlf6ZHEDj4qypu3QBcWB7uxmHazAP9e3b24g/riAcQsd+TTf4YnQ2Fm4bb2MsnYyhdhAADSBi3nYOGkRk8Vh6xWss0KlsyXUWx2kcyqkjaMQZyIxytTmp6S3unJJn+W8Dtk/9OYiDEGeR94rze6KxlXQXJyfnPn7ZnIjiryx/rRClG7slBbG3HEYioe7qbNvVbNyIXTewJCjduOZ43EZPmM1IaZWCKG3BtoB2j4EceDWBbso11v5QLAj2iULAXG3SblwTJlRuycQPiqJbOirdKy4ust3L5W2xZbSbmdWldzMoCQDDNtVv+2fuawOsaBrbfxSl2uIGtoFKrh4AKyID7v7UiC3FT17oYRmuWFALkNcQHBIG0Ok8EfFYto/xCMpxH3yGRgdpXxwf280nFp0RGSasztF1LetrHe6ncCY2sFBIOPmR4/L48eoG9qwbxlhaViUAktiO3yWnEeZP51GnqjWHG1d5ciVnuMAzt8TwZJgeYmaj/WPqa6u1Taa3ZbtNw7LneYiQpIUABo3AyxGMVrFQa75Zm1JPhZ0E3bdi4r2wgtqL6kdy7FgQdw2nerEbgcQfBqymui+4D3ypAIn+lpaBbLDKnmCCPueBFr14NpGtJ/UxuF1VSoU7O0FgIJEgswLCXiSMUs6B205vhyLYGxkJBZFmFgqcBd2ACCyngMTus4r2E36Nt0FpXO3YHMbu4T9QiRI+Pir2n6orFlUofbUnYhBJCyIQDBypGPIj5qvQOgWH0iG8guMy7mZizEEgqRbYmRAlcQZmcma1TQdJ/wDcvpkJX23KhzcXd9CMVyMkBYM92JkEzWmnSu/DqPSmJtCQB5EEEEHIII5wR+s1mVjdP0nt2wkltvk/mT+wmB9hWTXQvBzsUpSgFKUoCtKUoBSlKAVrf4g9MF7p18FVZkQ3Lc2xchkG4EIQZJEr+prZKoaA+VtHoEupeuiSe9/ZBgqLY3Pc2qRwSYjgDmo3V6i6bY9whwSAPpuCSNw/mSYYYUiQYn71vPr/AKGdHrQp1Fi2L+ou3zehTdRb24FGtrLNbCbgcQ2/jBrRtNaUbmksvaLiBTmSwKyfjsGM5xEVWq6XTviMroXWW09xtpdi7sHRkj7CApJ3EyCsYgZNTOq1ouDcTBOc4ieJmtWtyFKxJkFDGR/VIZWlSd3Ak5+RWcz+0YtXbjNncdogjkhpJ3/1kEz44mBnKKfTWDaRNdH0fuMxABiF+VEkTOeYZceZrbBoNqMdhtW7jgBluOPcYDY1ksVm3ILLuLHzExh6a6W38ILtzafeLwyKssrOzAOkrueXaIkiTxW0en9Zp/aGkum3uDErvJi7vcuGTcB3ZAxwcDOK5JK5UXvlmd6Z67b1FsIGAuWxDISJ2r2h/wC8pEZHmR+frVar3NQEtlYVWDnmZK9iwee3PIHxNaR1nQWberuqp3qTLMRlWwNgcEEkdh3nIlQZmalPTOLoCdmO5ABACkw4BwoJJx54E81RunRc21UZpBBKI6sFlJBEtlj8N4iZHOayWZpDwDCkAEnmT+2MSf8AWvWhTee15BEtxIJ/xnx+lQHrv8StN0tRb2+9fIkWwYj+87f0j/GurHC1ZlOaXDYluuVAAjcMnIK8fpPkf8FX7lyCIPMzPwB9Q+PHGM8Vwz/7hdUXzptOV/s/zJ//AC3f6V0f0X690/U0ItA2b6CWssQTHG+22Ny/4jz99dWjLYm9drLIBDXFDSQ6+5BnzIkHj48VZ1FhraqBi0sMoAlgVadoAgbcgzk8z94rSKPbG4CTIYHMmSDPyZB/epDoWoZbxtAym3cJOU2kDav27gY4GfsK5YzTdVVnTrS50ua/q133AAwt7EJMgGZMbu5Rt4HE88cRXp2rtXbi3G/l3sgwYFwDB3AYnMyfkfNU61be8VFsDsD5bBYkABbcg/fuOJjmDVj0j1xL4Fh0hghIWBBVWCNvhiC084j4+Ba3tTKOtbSMb2rdvW31CkMQnPnbu3FZMx3KT4/avPWtSwsFVUu7FQqgA8MCSdx2hQFPJH71c1NlbtjStcB3K6KxJO5Sd9pQWHgsApMiZqRbSgvI4AWBnwD+WDgf7VjNVK0axncaNe6T0AWbZa5bQu4M7RgbjO0n+oDGYiAfk1g9Q6S1w27YYWVJ2lkBBVQGHGZhZHwfkDFbbrDKgSZOJ4yZxngcD/4rCuOHIYiWSP3/ANP8sj9G72sjVUSK+nbf8L7OnLWTyrI7g7oGXKsC6nEiYNat+GnuO0lUhiN0hiQFmFkr3ZmGYjO+AZmpbqXXkawbNp911lEhQZVMFzED+mcDwTxzUr6I6cqWjchZaFBWSdqdsSfGPpAAGIgYrsjOMnSOaUXFWzZxSlK3MhSlKAUpSgK0pSgFKUoBQ0pQGj/ib6JXV6Z7lm0h1SBdjmASobKsTggBmIBBzEZivn3o0G4Lbu9u3MuyIC52y0DcR3TCjIAnPJr65IriH4t+g00pbXWdxD3O9TJ2PcJf3g4yF3ADa0iWxGKBcOf2NS1m4SAiNta1nEhlyuDIkGQ3z581kaAK1yLmN8+43uBNw8qWgiSdn1AnLfVNerJC2mKhbjMLYW4CBtYNuO62w7twDCSIDBoZqaTqJsXLT2H71COsrkMpb+VtVjvHjkE7vmDWTR0pnaPw/wBKg6ZbZAuCxBNsoyyQSGlm3GckoQpnAHFSXTOkLbt3Ny71a7dKiAYV9vZtPaYYHx4HmtQ9F/iFvsmzdtP7w9y4721RVuTcjeFxtYEqu2DxzOKztN1/UXNS38OLkMFCo0857yrAooPJYSAPMmsZySZCTa6a/wBc07WtZff2lCchGQ+2w9vYBsSFzNyDIIMZGY2ToiqGtobZW5cT3Fb21VQEG02BtaTEEiTMN9qp6l0t5bwa6Cd6ge5bO1AUIOyCZBEuRySC0EExWN6bYMv8xWIAxv5iNkjuJPcDgHH5kVzO1PprGmjdul3IRnIEhSRBnAkgeP8AKvk71L1VtRq715ySzuxz8TgfoIFfWunuBwF8bSJx5G384yea+X/xB9KPodbcVlOx2ZrbeCCZifkcfsfNd+OteHLO7NWqd9E9YbTdQ095TG24oP3VjtYH7QTUHFbb+G3pN9dr7agH27bK91vAUGdv5sRA/U+K1ZVH0R1fpkXGZCFkyQRIzmYGQf8An3rF6R0WHNxyWdsfAA44nz/tMxUxfU3LhjieazLNgLA/OuZwjtaRsptRpltNPHitJ6Gfa6rdDiNz3VB4Csx3rtgwSytBkDLR+e/N/r4rnXqXTbbt07sMxZsEmWGFAX4Mc4gZquV6pNFsX7WmTHXbyW9XbDFVs6iy1t2Ur2N7pe3djMw7NnjLE8VlaPVsysjgC9ZYi4FGCZJDgE/Syw0eN0TWv9VsbdStuMWktWh2j6oBx5ySTiYAOJqvqNmGtuOjEbFS2SpgO1tVJDkfdwMz9JxWUndtl4x8UT99lVG3YVQeZAA5+cwf/FavrfUq3Sy2+1RhicFgMGf7KywySB4/OK1XVTcUlGYwsyzcCZJD/O2RETOAYqG0fTTcJDbiZK7CsyIO2Cx7h45JXcax2RvHH9Nh6T6evEi5ZO92Kw8qVKkZDBu4czieJ+K6503QrZtJbQAKigAD/E1E+kvTY0tkAw1w5ZoAiY7F+AAAPuZNT8V34ceqtnFlybsUpStzEUpSgE1SqxSgK0pSgFKUoBSlKAVZ1elFy26NMOpUwYMERg+DV6lAcU9SfhPdsO9203vWEQM5u3bnulVDPctgW0IIZlBPaSd5+5rmuo6qbrsz7CJuGZ2gBu5VUSTtyIUeB+31m6TzXMfWX4XXGuNf6f7Nt3bfcS4DLkR2KxBCW+1e0ATJkxAqGrJUmjnfpXrli1aC3Va3j3GvK5aAwGy21nuZrTbUViIIMf3TXWfQlm0Pce2ILhSoJBm2ACrpH9BLY5yDJkmuFdZN1dRdt6tDbui6Hezbbas3CjMSASqAjbBWc5PAqZ9P+r7mlZvbnat0uijuW0pmUG47o5WQSCuSDC1jOFPZGkW3w77qbswF5YxOJGZJ/Tn861n1lomtt/E2lQlSm4spJTYZBkd20gweQIBg5InOmatdQQ4J+kBhtdM4YkK4DbDuB/wNe71yX4gLM/AAH+wqko7LpZOvBAdN6ugJ2urspPuBGwAOW3HG/c23bMYj7mR6r0+xrLRTVWw6/wBoiY+D9vzwRWj9NsE6pmFqPeubrC4KlZB2hWIIcAA+AImMGui6iw1u0LVvuLEBnidgfta4R58xP64FZYnJXRedGj2/wN6ezbgbhU+N5j5/P/Gt06P07SaGzstBLaCZjzEST5Y5HzyK1T1BpktXE9hpUXCji27YiCZEkgqBDQRG5SYGRjaWZBbkENJYBpDQCZg5IOY8t+VaPO1yiFitXZ0bQalLiB0IM8iQSD5Ux5r1rNaloFrjKg57j/kOf2rnb2VYS4JBwWBmFMEHgHBnJP1AxjKyGg9NNeUO9wpIYA2zLMsjaGLSIAURj744EfmdeCfw17JPrHrW3bEWgXbGWBVAOSZjc2AxAUHjxImI69dNy5MboAftnJAYANsUkqo5yORMjByLHpRLdwlma6sKERwoCROBsgEcflB5mrOs6Ktp7b2gLdvePdX+lRlzcHme3iTJ2wJkHGUpSZpGMYl+3YI6hqLxG4W7bXgMxuiFUHhiGD/YQDzxAM7A77pgqRvOO45Y3NvKzMjnIY4mpqxrw1vVOSFuXGtwo7W9sE9oB5ju7vOZjNYF7Sb3DDmATt5YxIBIBLTJHxxE0m+cJgu9Nd1Vg/xTMm1UCoVYQokgyWTbAEkrmMRkxncvQ3py1eUX3BDW7jJcSF2O1uAHwuV+lok5A+IrYfTfp1UVLjoUuBSNpPgxBcDBcAQD4BitiCxW+LD3aX+GWXPzWJUClKV1nKKUpQClUpQFaUmqVIPVKUqAKUpQClKTQClJpNAKGlKAgPUPovTavuu2bbXFkqzAju2FR7m0guvGCfFcu6h+BuqtoP4fUWbjZLK6G2FMT/LI3SN3gx4mfHcKEUfQnXg+ck9S6vSXNr+8LqGGIVoa7bBUW2uMT7h3XFDFYBhPqBzvmr6l/Gr7YdkcQbqm21tpcbkW9bgwYEwCcwYrpz2geagtX6RRtUNUty4t0KEydybN0soRsBmgAtk4xBzWU8ey4XjKmav0PRmxfDyHCqQAVUE4CfywJ2TBOMSz8AmphOqOt51YFdyBxdVSVJUbiGk/SMqMAiPk1LDoXdukczwec/f7mrC9LZSIBgEknBnBEn5P6T/lXOoTibbQZqnWL733R9pZtjACV4JnfbBEj+kYyfuKsCwpQuHtrJk5uYJO0kjbIYuCpxHIg+Nm0fRyAyQSGnc20AACcHEtjGTx4q0fTrOpQBkSO0bVAUAQFAb6oyZI+ok4xFHBvrNFOK4iGGqZk2kNiJ+RMDOZxBiD5H3iW6N1dSgRz7bgQN2NwEdwn9iPGJ5rz/6ddXCQxU8xuBHMGfsT9jk+IjM0vpTcWZ0VCTMgsZMgEkE4kKPvx8VMccmxKcUjB6v1lAyhNtwz3EEwPgAjDMT48ftWBrvcvx2AqhkKMgtICknyIJBiYmRzW3r6Ytb9xkn7nxAG0/I/2FSVnSKn0qF8YAGOYgfnWiwN+TP8yXg0vQ+k7rKFICov07wJH3AAETmQIjdAiK2zQ9Ht21UbQSpkEjMnM/as6lbxxKJjLI5AClKVqUFKUqAKpVa8k1IE0qlJqAeqV5mlAXKUpQFKUpUgUpSoApSlAVFKUoBSlKAUFKUApSlAeRVaUoBVKUoQKrSlSBSlKEilKVAFKUqQDXmqUoChqhqtKgF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3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2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6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39" name="Rectangle 162"/>
          <p:cNvSpPr>
            <a:spLocks noChangeArrowheads="1"/>
          </p:cNvSpPr>
          <p:nvPr/>
        </p:nvSpPr>
        <p:spPr bwMode="black">
          <a:xfrm>
            <a:off x="609233" y="1605478"/>
            <a:ext cx="357020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solidFill>
                  <a:srgbClr val="080808"/>
                </a:solidFill>
                <a:latin typeface="標楷體" pitchFamily="65" charset="-120"/>
                <a:ea typeface="標楷體" pitchFamily="65" charset="-120"/>
              </a:rPr>
              <a:t>必须要是现实的和弹性的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AutoShape 2" descr="data:image/jpeg;base64,/9j/4AAQSkZJRgABAQAAAQABAAD/2wCEAAkGBhAQEBANEBIVEBAQDxAQDw8VFRcXEBAQFxAVFBUUFBMXGyYeGBojGRUWHzsgJScpLDgsFR89NzAtNSgrLCkBCQoKDgwOGg8PGiwlHyQqLCw0LiwtKSwpKikpKSwsLCw2LCksKSwsKikpLCkpLCwpLCkpKSwsNSwpLCkpKSwsLP/AABEIAMwAzAMBIgACEQEDEQH/xAAcAAEAAQUBAQAAAAAAAAAAAAAAAgEDBAUHBgj/xAA2EAACAgECBAQDBwQDAAMAAAABAgADBBFBBSExUQYHEmETMnEiUoGRobHBFSMzQkNT0RSi8P/EABoBAQACAwEAAAAAAAAAAAAAAAACBAEFBgP/xAArEQACAgEDAgUEAgMAAAAAAAAAAQIDEQQSIQUxIjJBUbETQmFx4fEjkaH/2gAMAwEAAhEDEQA/AO4xEQBERAEi7gAsSAACSTyAA6kmLLAoLMQqqCWYnQAAakk7Ccs8X+MTma49Oq4gP2j0bJ+o2r9t9+XKRlJRXJ700SuliJ0rhnFacmsXUWLbWSV9S9NQdCPaZc4nwTjt2Db8an7StoLqCdFtUe/+rjZvz5Tr3BeNU5dK5FLaqeRB5Mjbo42YSMJqRPU6aVL/AAZ0RE9CqIiIAiIgCIiAIiIAmHZxjHW9MRrUF9il0pJHrZR1IH/7oexnnfHfj6vh6fCr0sy3XWuv/Wsffs7D26n9Zw7JzbbLTkvYzXs4sN2ujhx0KkdNNgOmk8bLVDg2Wk6fPUJy7L5Pp+J4Dy58xhmAYeUQuWo+w/RclRuOzjdfxHYe/nrGSksoo21Sqk4TXIiImTzEREAREQBIXXKis7kKqgszE6BVA1JJPQSl961q1jsERAWZidFVQNSSe05X4q8WPnMa01TEUj0qeTXkHk7jZey/iewjKSij3ooldLCJeLPF7ZpNNeq4gP0bI0/2YbJr0Xfqe084ZIyJlOUnJ5Z0lNMao7YkGmXwbjl2Fb8eg666C2on7FyjY9mGzbe45TDMgZFNp5R6ThGcdsjuHAuO05lIvpOoPJlPz1vujjYibCcJ4Pxq7DtGRQefIW1H5LkH+rdj2bqPpynY/D/H6c2kX0n2dD89b7qw2P7y5Cakc5qtLKh/g2cRE9CmIiIAiIgCeN8f+P1wF+BTpZmOuqqea0qf+Sz+F3+kh4+8wVwlONQQ+Yw6dVoU/wC7+/Zfz5deLXWs7NY7F3dizux1Z2PUkzwtt28LubbQaB3PfPy/JTJyHsd7bGNlljFrLG+ZmO5/8lkyRkDKDeTqoxUVhEfUQQwJVlIKsDoysOhBHQzsvlv5kDKC4OWwGUo0rsPJclR+1ncb7TjJkDsQSCCCCORBHQg7Geldjgyrq9HHUxw+/oz6sic28tvMwZHpwM1gMkaLTceS5I7HtZ+/1nSZsIyUllHHXUzpk4TXIiIkjyEtZOSlaNbYwREUs7sdFVR1JMuzm3mHkZJyFqtBXFHpajT5LX01JsP3lPRTtz57Rk8LJ601/Umo5Nf4o8UPnN6V1TFU6pWeTXEHlZYO3Zdup59NI0kZBpTlJvlnSVVRrjtiRMgZIyDSJ7oiZbMmZAzBMgZk8I4xdh3DJoOjdLKyf7dyfdcfseo/Q4xlswm1yjEoRnHbLsd08O+Iqc6kX1HmOVlZ+ep91Yfz0Im0nAOE8XuxLlyaDo45Mp+S1NeaOO3v1BnaPDfiWnPpFtR0YaC2o/PU/Zh27HoZcrsUjm9XpJUPK7G3iInqURPDePvMMYeuJjaPlkfabqmMCORYbv2X8T2NvzB8wv8A43qw8RgckjSyzkVxh+xs7DbqdgeRMSSWJLMxLMxOrMxOpJJ6kyvbbt4Rt9BoHb47PL8kbHLFnZi7uxZ3Y6szHqSdzLZkmkDKR08UksIgZEyRkGmD0RAyBkjIGYJIi35aHUEdQdiDsZ2Ly18zxd6OH5zaZHJaLz0vGyudrP3+vXjhltz+GnPXt7z0rscGVNZo4amGH39GfWsTyPlhn512Aj5y8+lFjf5badPstYux99xz+vrpsk8rJxM47JOPsJi8S4bVk1NRcvqRxzG4OxB2IPPWZUTJBPBx7j/ALcKz0WfbqY6U37Pv6X7OPyPUdhqjO28Q4fXkVtRcoetxoyn9CDsR11E5L4k8OW4NgV9XpdiKb+/ZLOz/AKHTluJVsrxyjeaTV7/BPuaoy20mZAzxNqiDSBkmkGmCSImQMkZAzBNEDMjhfFrsS5cmhvTYvIg/JYm6ONwf02mOZAwnjlCUFNbZdjuvhfxVTn1fEr+y66C6k/PU3Y9x2O88z4/8w/gevCxG1yOltw5rj67DvZ+315TmWJnW0P8AFosamz0lC69Sh6g9/wD2Yumn7k7k7kncz3d/h47mqr6XFW5k/CRI/EkkknmSTzJJ3MiZJpAyqbxLHCIGQMmZbMwTREyDSZltoJIiZAyRlt205mYJ9iLtoNTOoeWflebCnEM9NE5Nj4rD5txZavbsp/GXvLXyv1NfEc9Oz4+Kw6brZaDvuF/PtOuS5TTjxSOa6j1Ldmqp8erAEREtnPiIiAJj5+BXfW9Nqh63GjKehH8H3mREDscc8T+GLcBwCTZjudKbtwdq7Ozdj0P15TSmd2zcKu6t6bVD1upV0PQicj8VeFLMBwdTZjOdK7T8yHauw9+zb/XrVsrxyje6PWbvBPuaIyBkjIGeBt0QaQMk0g0wSREyBkjINME0RMtmTMtPYB1IH4zBNFDINLb5qDfX6Sw/EF2BkcnoosyDIGYrZ57S2ctvaYyTUGZZlszGOQ3eRNre515ADqTsAO8ZJYxyzIdtJ1jy18sdPRxDPT7fJsfGbpXuLLBu3ZT0359Lvln5YGkpxDOXW7k1GOeYo7O43s9tvr06hLtNOOZHL9R6l9TNdT49/cRES0aIREQBERAEREASzl4iWo1Vih63Uq6EahgdjL0QDjfi/wAJPgP611fEc6JYebVMeldh/Zt+h59fPGfQGTjJYjVWKHR1KujDVWU9QQes4z4/8LWcM1yKlNuIzcjrq2OT0V9yvZvwPc1ba8co32h1u7Fc+/ozRGWbr1X5mA+pmiv4ta+/pHZeX69Zhk68zKjkdDGh+pu7uMVjpq36D9Zh2cYc9AF/UzAiR3M9lXFF2zLdurGWoiRJ4wIiIMiIlUQsVRQWZiFVQNWZidAAB1MGG0lllOwAJJIAA5kk9ABuZ2ryz8rxjejPzV1ydPVTQea44PQt3s/b69L3ln5ZDEC52YobLYa11nmuMD+9nc7dBuZ0eX6advL7nJ9R6k7f8dfl+f4EREtGjEREAREQBERAEREAREozADU8gOZOwgAnecX8z/M4Xh+G4Tf2eaZOQP8Al2NdZ+73bfbl1h5l+aByfXw/CYigErfkA87u6Vn7nc7/AE68zAlO67HhidF03pmcW2r9IASsRKR04iIgCIiAIiIAl3DzLKbK8iljXbUwatx1Vv5HtLUTKeOURlFSW2XY+h/L7zBq4nV6H0ry61HxqdmHT4lfdT+n5T2E+TcTLspsS+pzXbWwauxeqn/z2nfvLzzFr4lX8G3SvMrX+5X0FgH/ACV9x3G02FN2/h9zj+odOene+Hl+D2kREsGoEREAREQBERAERI2WBQWYhVAJLE6AADUknYQCruACxIAAJJPIADqSZw/zJ80Dl+vAw2K4oPptvHJsjuq9q/ff6dbXmT5mtml8HEYrhg+my0cmySNh2r/f6Tn0p3XfbE6TpvTO1ty/SKASsRKR0oiIgCIiAIiIAiIgCIiAJcxsh6nS6pjXZWwauxToysNxLcTKeCMoqSw+x3/y68x6+IoMe7SvNRftJ0W5R1sr/ldvpPcT5Lovet1trYpZWwZHU6MrDoQZ3ny58yk4goxsjSvNReY6Jeo/3r9+6/ly6bCm7dw+5yPUenOh76/L8Hu4iJYNMIiIAiIgELbVRS7EKqgszE6BQBqSSegnCfMjzLbOZsPFYrhA6O45NlEH8xX7b7zL84vFeW2Q3DSjY+MoDdjlj72o5GsH/XuOfYc2lO+77UdJ0vpyaV1nPshERKR0oiIgCIiAIiTx8d7HSqtTZZYwWutRqzMegAmUskZSUVlkPYAknoANSfoBKA7zv3l35a18PUZF+lma66M3VKFPVK/fYtv9OvlPMzyt+F6+IYCa183yMZR8m5sqHbuv5e1h6dqOfU09fV6pXbPt9GctiUB15ysrG6EREAREQBJU3MjLYjFHRgyOp0ZWHQgyMTPYw0pLDO8eXHmaucBiZOleYq8j0TIA6snZu6/l7e/nySljKyupKspDI4OjKw5gg7GfQvlh4oyc/D+Jk1lWrb4a5HRMkAc2C7EHkdtenYbCm3fw+5yHUtAtO98PK/8Ah7GIiWDTCIiAaTxb4So4lQce4aMNWpuHz1P95fbuN587eI/Dl/D8hsXIXQjnXYPkuTXk6H+Np9STT+KPC2PxGg4969zXYP8AJU+zIf46GeNtSmvybLQ6+Wmlh8x9j5gibbxP4XyOHXnHyF5HU1XD/Hcg3Xse46iama6UXF4Z2dVsbYqcHlCIiRPQREvYODbfamPShstsb0og6k9z2A66zKWeERlJRW6XYpiYll1iUUobLbG9Nda/Mx/ge8775d+XVfDa/jW6WZti/wByzqtQP/HX7dzv9Jc8v/LyrhifEfS3LsXS23Tkg/66+y+/U/pPYzYU07OX3OP6h1F6h7IeX5EREsGoOPeZ3ld6PXxHATlzfJxVHTc2VL+6j8JygHXmJ9cTkXmd5XfPxHATnzbJxVHXc2VDv3X8pUupz4onQdN6nsxVa+PR+xyWJQHXmJWUTqe4iIgCInvvLby0OeRmZQK4an7Ccw2SR+1fvvtJwg5vCK2p1MNPDfP+y35c+WrcQIyskFMJT9kdGySDzCnZO5327jvOPjpWi11qERFCoijRVUDQADYStNKoqogCqoCqoGiqoGgAA6CTmzhBQWEcTqtVPUz3S/17CIiTKoiIgCIiAarxL4ao4hQ2NkLqp5o4+et9nQ7ET538WeE7+G3mi4epG1NF4H2Lk/hhuv8AE+nZreP+H8fOobGyE9aN0P8AujbOjf6sO/8AE8ralNfk2Gi109LL3j6o+Wom98YeDsjhl/wrft1OT8DIA+zavY/dcbia3hPCbsu5MXHT4lth5DZV3dzso7zXODT2nYw1Fcq/qp8EeG8MuybUxsdDZbYdFQdt2Y7KO8+g/AfgCnhlWvKzKcf3r9P/AKJ2QfrvJ+BfA1HC6dARZkWAfHv05sfur91B2/Oen9Ql+qlQ5fc5PqHUJah7Y8R+SsSnrHeU9Y7z3NUSiR9Y7x6x3gEokfWO8r6h3gHKfM7yv9fr4jgp/c5tkYyj/J3esff7jf69ePAz631E5d5neWHxvXxHBX+/82Rjr0v7ug/7Pbf69at1OfFE33TepfTxVb29H7HGolNeuvLTUHXkQR1B7To3ln5ZHLK52YpXFBDU0kaHIOzMP+v23+nWpCtzeEdDqdVXp4b5P9fkt+Wnloc0rm5alcMHWqs8jkkbntX+/wBJ3SusKAqgKqgBVA0AAGgAA6CVRAAFAAAAAA5AAdABKzZQgoLCOJ1OpnqJ7p/0IiJMrCIiAJQtBlt0MAqbhLbZctvWZYeswC82dLTcQMx3qMsPUYBb45jU5lL42Qosrccxup2ZTsw7zU+FPD2Nw2spTq1j/wCW9tPiWc+Q9lHYTZvSZYegzGFnJNTko7c8Gc3FPeW24t7zXtjtLL4zTJA2R4v7yJ4z7zUtiNLTYTwDdf1n3j+s+80RwH7mSGA/vAN6OMe8mOL+80S4bS8uK0A3S8V95dXifvNMmM0vJQ0A1nEfA+DkZqcQsT7QPqtpGnwr7B8ruO/cb8td9fXpxDaalKTL6UmYSSJynKSSb7G1XPl1c2axKjL6VmZIGxXJEmLBMJKzL6VmAZOsSKrJQBERAEiUHaSiAWzQsicVZeiAYxwlkTw9ZlxAME8MEieFCbCIBrTwkSn9IE2cQDV/0gSv9IE2cQDWf0kSQ4SJsYgGAOFiSHDRM2IBijAWSGGsyIgFoY6yQqHaTiAUCiViIAiIgH//2Q=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971600" y="2604581"/>
            <a:ext cx="7416824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一个助人者能够做的有限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要了解个人和专业的限制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ctr">
              <a:lnSpc>
                <a:spcPts val="20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如果对成长、发展及改变的期待超越案主的期待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结果得到的会是一个敌对的关系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marL="514350" indent="-514350"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案主和自己的固着期待则会变成彼此的自我挫败</a:t>
            </a:r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1053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tnupsyc\Desktop\要做不做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920880" cy="5184576"/>
          </a:xfrm>
          <a:prstGeom prst="rect">
            <a:avLst/>
          </a:prstGeom>
          <a:noFill/>
        </p:spPr>
      </p:pic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24697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data:image/jpeg;base64,/9j/4AAQSkZJRgABAQAAAQABAAD/2wCEAAkGBhQSEBUUEhQVFBUUFxgYFRcVFxcbHBgdGRgYGB8VFhgZGyYfGBkjHBcWHy8jJCgpLSwtGx8xNTAqNycrLCkBCQoKDgwOGg8PGiwkHyQtLCwqLCwsLCwvLCwsLCwsLywsKSwsLCksLCwsLCwsLywpKSwsLCwsLCwsLCwsLCwsLP/AABEIAMIBAwMBIgACEQEDEQH/xAAcAAEAAQUBAQAAAAAAAAAAAAAABQEDBAYHAgj/xAA9EAACAQMDAwMCBAMHAwMFAAABAhEAAyEEEjEFIkEGE1EyYQdxgZEUI0JSYqGxwdHwM3LhFiTxFRiSorL/xAAZAQEAAwEBAAAAAAAAAAAAAAAAAQIDBAX/xAAjEQACAgMAAwACAwEAAAAAAAAAAQIRAxIhMUFREyJhcZEy/9oADAMBAAIRAxEAPwDt9KpVaAUpSgFKUoBSlKAUpSgFKVGdb9Q2dKqteYje21FUFmc/CqMmBk/Ap4C6SdeWuAZJgfJqD1vq+yNJcv2riXNlp7gWYJ2A4K/UIIIOMQa5FovVd25qQ+oc3JYqy3AhXBgi2ufbjwOSOScg0lNI0jjcjtup65ZS21xribF5IIb8h2zk/FQ5/ETRBwrXgpYsASrBe0EkFiIBwRHMitH6hr7nt/xNtbNhF27CAfdcGO0lSqwwP0EMB+YFa5c6kwZQJVVUA7UVt7XWYMICtvPdB2/1P+VY5MsovhtjwxkunbdN6l07ori4qq5IQudu6PKhoJFZlzqNtWCs6hiCwBIyqxLf9okZ+9fPuotFQ/uRbY7bqS8FlYquxz296sQCoiMf3jUZZ9RkuVdgUUKVnKqQYA+BErBExJHkxMMkpeUVnijHwz6I/wDU9jdcX3B/K+pv6Sdpcqh/rZVAZgswCKztHrku21uW2Do4DKymQQcgg18zt6mv29UNRbcIxUQ4CKGUyNjFFUEz55885rP6Z+IutSyunt3j7UBdwUhlULs22nyREA4HIOQDFbKRm4H0fNVr5/8ASHru7p9RL3WYFWFz3WJG0MWXDFiChdzE7mG7J4rq3SfX9m87W4ZWtoHbIbBYrwv9QlJAyN4/Op2KuLRtVKt2r4bgzGD9j8H4NXJqSopSlAKGlKApSq0oClKUoBSlKAVWlKAUpSgFKUoBSlKAVa1GoCIzHhQScgcCeTgVZ6n1NNPaN2621FiTBPJAHAPkgVxL1l63u3y67z7VyAtvtCBQ27+ZMCQVjmTBzGDSc1E1x4nP+jaerfi4d4FhAoMgb1LFjiCNphRkf2j+QrX/AOLuaq/7t+6w4UKxGFUkiduFbcZgf5c6KrEw5IczEEExAAAjcJktgCImftWx9H2XSqb3W81ohi5AtoSSo2AGWYAiCxyYiIzyT2ats7VGMKpEz1Ppy20B06oTAVU+D5a4/G2FIjyTMGtM6rq7One4tvezW4iQqwAVIBYgMwWV7Z/pHIUVO+or93S2UcNa3WWNsBmcNcUdk+2TJnYGDTwDHMHn+s1JuO7XBDM0tiDMnHEqJgRHir4It9ZjmnXg2S9rja3FyQi/QocHaSpgKIkK2VnzngSKjtL6n1CIiByUtyUScCWnlIaRJxOMfFQinloEyf2n75+Kk+l9Hu6h/bs22uOAWKoJMDEwM8kVv+OPsx/JL1wsa24bkm4xcmTJJwT9RAmBMCcV6fp5tCw1yNl4bwuTgNEskAgGIBzIH610HpP4Kapri/xD2Ut43gOzOQRlRtG0GcTPjyKg/wAQvRl/QXSYuvpjBW6x3KGaNyMw4MgRIEiOYq6SqjNt3ZHajVsbIuz/ACySogBQSJwROeMZNR/vXG7YBY4Xuyox284iJMfJq1Y63cNtLRb+WhZlWByxPJjMSYH3NZvQkBc7miZA/u8HHxM+Kzf6rhqv2fTLs9JAEe5skAYQEYM4JIOTyRFXf/qWp02pS6HB2bmRuQflTI3QYGCfjIOayNam0xP5GsHWnemwzPiB5OMD5zWSk/Zo18N06L+I7i4wv+4TsW2iox3Ftx7nubpnO3MjHGJrpmh67ctPasakLva277kYv9BUGQEXA3ZMRwB5r5tNglSCczkMfI3YbbPj8+BW9/hrpdQl5tSLiCwp9q+9xwxVI3gmW7VB290wNxMGDC3C2v8ACklfk7zY1CuJUyP+cjxV2tM9P9fjci3l1W26QzIFGCFl9whWicgGBG0SRncUaRW0JqRjKLieqUpWhUUpSgFKUqQKUpQClKVAFKUoBSlVoBUP6n9QDSWDdK7gCBAIHPnODBjFSd+8FUsxAVQSSeABkk1wn1n1y5fvu29trFmtJ7kjaFIUgAwoIIJngkifFUnKjXFDZ36RGeovU12+9xncqp+uTI/swFgCe0RAwcioRma4paMlgNgB7dsAITMiOweceQTWTpFYBtkq4CFdkbgjTJtzAVv+kJwQrkirF4oSWLs9xWClQzl2jzu+kxtA+qccYxjR1xmYjFtoAxO4gjzAAkGYjIxGGBrY/TXUbNm8TdHZdS2oOIGN2T4EEYHx+lQIEz3SF5naDmCQsYMDMAj+mapprodCrDcltZLCcKWA2kc4LCOCJj7VLgpRohzpnQvUfW7WnDBmYSjKoNncCSqkQ5EOQobEkGTJEVyPVtLFhI3kkSQIkkyYyTg8xx8CpbXM9w7mvl8QPdyR5iTImRyQDUedGRkRzOSPywDiBgZ5+c0xxUEZ5bmzM9OdOGo1C29rNvfhBJ4JxEE4UmBEwBjmvorp/RNPok9rTWlTmSMljidzHJ+kfsK57+C/TEZjdcoHtkhAPrJKLun4QKCP7xcg/SK6k697T8/+f9f8K0T9mEuOiqI3k/tV17QZSlxQyOCrBgCCDiGHkGvVuvV0iDVip85/iJ6PXQ9RNu2ItXEFy0BOFJIK5JkqRE+RFQVyz7ThSy7gZO2SIMQCYxiPymulfj3PuaNlBkW7st47ikCf3P2rl9h4jtDDGM5Aify55qH0vHiJG71PaO8j4BnB44+REVYs3jddA1xbVtid1xswo+o7Vljg4EZ+wzWy9XOgbTWTYH8xsy7dy5G4OIIYjPBAAU/add1FlhlBttEA7sFh/SdxUdp3YHByPvWaikzRttFvqeuti466f/pKf5ZuLDlYBMkHtE5Hk+fis3p1hLif9cobvbtG4btpwWg7SJhguYPkHnE6d09JAeWJ5XEnPABjkD7HmSBUj17RQzP2IHgbVb6RtgGIAPBHb5gZqXRpCLS2fTp/o7VXX0ROmSxpn91UdGV9tyAFN6CO0EEHAzs5yY3Tpd72lKlYNsDeUO7d9x/VJM4ORnnk6J6K9barWX2JsWWNqwimGKk7mEtvMgAlVlRIxzgTL6d4ti66GyNQvaFdiWdju3Er9KED9j4muSUnB8KqKkdCtXAQCPNe6i+mKLY2RG3AXcWj9Tk1KCu6Eto2c0lTFKUq5UUpSgFKUoBSlKAVWKUoBQ0qhNAaF+JnXXtqtu27Ljc4AtgMN2BucycKx2oCeJIkTx6/rHWeWYke2ucFQQCSQZMMY/OeYrcvxK6kP4m7bVWbI5YsxdVHegZSVHdtxIkYjNa0NIvtr23mJEuNydpLkbe2PEHEkeTXFNpzs9DGtYJEFauKQ3usZ3FmIX+okkhgASjT5g8sMbs29VqIJFtSWcLgAzEBQY8D7fcD8pLqGlbaUS04cjDEgic5Yk8x+3PxXjpaxdFkHbsXddcYJwBsBkEA4X8p4zWm3spr2jBs6NlWQBJ53EfBBjj9j8D4q3ftFeQVLAZB7TnCsPI4gnz8VnjSK5uNbjakGHjuAL4tkgFY2nPmBVL1gd20wjFgQxB28wd24L3EgY4wZqVIiRH2LW4ThYBYSCBg5WZxkHnmD81fvWGAQshUOZQsNu4EiIjgfbgZNXtFfVUZDBU3BcZGgBtqKcvzIJOBJrGe/hEllyxEEtt3CCAP/iT9qV0i+Gw+huqjTa63dLoqMdlwkyVU5JKfJ4nkBjXd01C3VW5bZXDDDKwKsPlWBifHNfNBuk/1ArBA3CCD8eZwBP5/YVmdF67f0ZIsO1sFhABbbu2kdynsbBMBt3gxiatF0ZzjfT6MFwgwQR+YNedXrUtobl5hbtrlixifsJ+f+TXJdD+NV/Y63bKe4w/lMhKqpkg+4hYyBg4I4jzNa76r9Z6rWSHZ1skyLaxt8EBowzAgEEkxJzirbIqoN+Tz6/8AU3/1HWMyFhatgKgYDHyQPAJzmf0mK1pdOQVjLltsD5mCDP3Ij5kRV22xAJEgzyPvPzj5/YcYq9pzlDgFiJZT5wDBHznAzz81Fl6Mm2vtrb3chyyxE88wQQQTGDyN2KtXNQGA7VVwSSSzQd0EgoRtGT9sQM8V41rh7gVDhVjBgZMbfjAP6GvS3TOJGRmYgfYxGf8Ac/FULGQmoC+45Q7mOGBEKGAmAZMk/Ijj4g4d25vYsxJLTG7mDEfaJj9zEVcbOSYmRIGBxx8mApOZ+B8D5kiBwZY+IMYgHk55I+1B/BuHoPWWbN22Lii6+oDW9oue2Le3aV9wkgFSAwE5x98dV6XpAlrZbQKnthApdmCckBNxjbDZiJIHxXGPSfTDevHfauXraoQ0RAdkw2WEmVkCZPIrs3Q9YdiJdfdd2nd27SdhiIHbuAjj84HjGVbE+jIsObZglmiBLZP6n55rYbTyKiEZX+k/sQf2Iq/obu0lfiPGM+AfNbY/156M8n7dJSlUBqoroMBSlKAUpSgFKVWKAUpSgFQ/qjqTWNM7ICTBEggbJB7yT8eMHJFTE1zX8UtYwYLvcrtkW03LtaCA5cYJ3FefpAJ81lllrGzXFHaSRpHUY91mtOWYFT7bEHJDrO9swwbHIMNxwNe6reBCQOxEIRfp3EwSxA4wAJPGfFZ13VKpCOzMbtpGItkKgPcyM4A3QCxfOfJxAqxq9AGeBvZVVA5faAuTBCg5wBAPnOa48a9s75SXgiNPdVXHLZMkgkFgDG1ZwAY8eKkXRbSM1tSGfaXLESqiAzHwAZnbkZxMVGdQ1gbUTs2Ku1SIO4qBmZ5mP2Pnmr+puq6qzsVa427PBEEqoT4GP3Nb19Mdvhd0KIruu1GU3Elyo7MzG5e5cDBE8z4qxetW133bmQXf20ndHceDickkYHnGaydBoQincYDqsxgky0hJGBBET8GrF+2L4/lyJGN7buAM3H+QIEQAJiDGSaIafwwb3XWAK7dgYz2hZHJiSOZ5Ij86xX1bXF7YVUMiMMSxPJjuM58fYcVIL0tNgW7dKEXdoaCUQAbjwPqxxjleMxkarp9ptOkbtxHaS0rMAMbkfSxYMIGcAeK1tLwYtSfkw+noPbP1TAYmBjb5zyACPM+ayUuMCAWYqeCBggQeT4nPM8zQKhZN0wx/mSeMTtUjAEgDz4/KrbqIGyQCQGRidpkmOfpYET/mJwa3bLJcDWmAkEIPBH2g88zwPHHiJr30/TG52Im9jEKdo3H5IzgeciO0/n5ViFJJ4IJzJG6YGfufPxMVsHoXqNuxqB7hHcCAxgBTzBJkZkHJ+eZzVukWirdEXe9OX7RUNbgHG9iCJOIJXho2/H+BrxrumXbG0XkIPIKceCGIMcxPHjzW29c6pbs2Ldk6h7zhi28rLxvLDcBwVXtn7xAgCtc9QeoLmqKm4CFkPmAXiQMcLiRjmM54opSbNZQgo/yRtjaIxtgwSvx8/mPP5wfNGLGTuxmImRHAH/Pg+KqE3SFgGCeZ+TkyMiJBqltRtBztGRHMATieJjOI/ORWhii/7RYgGFkMQYIDcnjIIEgcQDk8VbFzlcf4SfqG0xg9sZ+/MVbRpJJPmJkZA8wTyP8ASpHpfTrl0zbtPeWy266Fx27gSpYf2grgefgYzD55B0P8PbJsWLVw3kNu+xm2Qe0wQHJnEedwEbwCa2TW3rlp7dp3Zd14lXVBkMl1yCTIXc3bjwsSJzkax1uuGcLbuXP/AG4VvbYn3NrCWIJIU52jBIM8YvX9DBRGZruIdrkbm2xBkAQZJOPk81y05Oy1oyLV8B2hcALuIiCxwePiP86zt2Z/5zUXZhVAAhZIImTycz9pMDxms12Ptgcnz9/P+VbRdeSrVk1aOK9isbQXJQflWTXYuo5mKUpUkClKUApNUmlAVpSlAUJrinq3rfvam7KM5JuJbLlFS3tU7W3Ix3rC3HMz8HxXaNRa3KVPBBB484818+eq+jXbL33bAF02zbBkBILS20EKjSi+CZINc+aO1I6MDUbZBWdOxNtSCGvAOSQZFsgMWk8yP0JNedbqmF1yr5c7iSchVkShn+0v6AT5xP8AUbgtEM7W2YbkDIFUADPYFB7FKndJJlgO3xr2otrcftbcoDGd07EwDAGAASCSP1+2UZbG0v1JD3F/hhcuuN7DgCARPDRiADkxUInVNsi2AYAC7h5gTEAA/nz/AKyenRltEe5biGKoQDubcm5bO5TLEGYkRDQeBXgaDTjcqk3rm08KbYRiSsvvl2jtbtGZj71bhnvSMG7qCrMxuqW2FYJ7YYCSuf8Au/Wr7WbSbQxdiM6hJPtyQCIKzMkn85PERVdF7W/dcHubBIQqSCwxtYyMDPGWgcTNSur6rbayq6YBCoWbYtNyU7nlFKvJBIDHhsQRmb+C78mt6hluXCQW2/niR5X7SR+g8RV62+22qoqgruJacnkQ2BmR8/ArHXcGO9TuMkqcZJ5MD5kTU1pdIt5FS33XmC7fbUkGQZU+QRCfSCJLf2c2fgj2RNpj/wBswBAz+n+3/gVdtWe1zk7MkQ5IHzPAWPJ/3rdfTvolLlpbl0wCm6BuGInkYYxsbMdpBkRjarPRLa9lmzaUBc4EkEQd90AM26C8yFMQDJJFHNIlJs5Ymiu9qhW3XNvtQDLdxEL994uDHxFY+BwqncSATkqVzzEGQ20zP28T2h+nqR3qWYkqdwJDe5dM2y5zEwIJJTbE5O6B636Kt31aLhtG3B2mygA3KLeUQ7+8orBcwOB3TTZE0zmCIIkKDkRIiY8EDzwJ/Y+aoqADGCwMYiZ3R/8Azxyf0ity1HoK417aNirs7SPdZZAX+razCW3Y+/2ge7vpRrd3uNsoo3du4bsQ6gMOVJnIzMjFHJJWFG3Rp1qyWM/TMZ8DOQo4HIMflVx2LEHszg4gYxndyBPMCJzzW29K9DuWK3CAynKxu2qDLO4E4ClRtHO4ZxWzaX0Vb0wuW3sfxC3BNu7dCqbcjbnPachgQNxn7VG69EuNGq+nfQVy61s6gXNPp7ltmW5KCQBKgbp2sSQwnMA/p0HovR7TWFVSuwSrGyzBnAY5uGAc5wZIDnJma89N0f8A0LTXXdbalTbyUEAupDFQd204JzAMVsJcAYPMR+3+X+9Zt7On4CVdM25obVxAjW1K+AQMfdfIPmRmtav6svdRbblSna7XBCkSFlZPmMHg0ta9lvlDcdLZtlogPkGDswxtiFJjzOI84ydR2XVud7ho2h/pILIC7HZKbFuSRJAOB9q5cidJcIjFxPVu8Le5XcBxDM0x7p3tbCKhPYJhoHh1PzWy3bXxz96gemG7OxwjqGF1GC8BgSAQeCs4bMx+lT7XgR/z9atiXlkzsv8ATNR3FTEipSoHo1zfckcQY/QwZ/Wp6uzG7ic01TEUpStCgpSlAKRSlAVilKUB4ugxjBgwYn/CRNcP9TWr3u3EvKFu6i4NobgLb23CwyAyna45kyo4mO51x78XtNbu6pP51uLSD3bZYblEll7eSXx+grHNDZJ/DfDPVtfTmV7Wb13ue/cwcxliwBBjEYIA/KAPIp0vS2rTr/Ei4JkQk4n+pAOdv9nEjxV7RaIO9ziF3XAXYqxMqOycknu5/wBa9WNE73bSK25mRid+YH1EHzgCI5/eqOjWmzM6n0V7Se5adbqfUjAE7piQ23AI7oIz2irV/TC5bNyTau2yqMA3O9T3BwZhyrgrGCP2tWNdetvcNh+wZIPcGkie5RtJwRnIB5Oataj1W0xctKwIhhDLuGD3AGCZAb9KpUg6+mJcu9rqw2HEncAAy8EExmD8T58GprUkXbhvW7gtbslSAGuYEvmQWlXbaBMtxkmoq57RHuoNiMdty2zb+IyoOfj55HxWYqAvagLuuW1YRAH1sSh5gQwGPgfnVpfAl7LQ0rM0yzEwe5hIXILRy2FPHAH3Wunel+mrpLZSdt9re5oSdrSQsOBDAqcSQSSOCYOF6X9P3LdlmvZY4YEKAoJyW/rGARK4hlIDdwrYbjjeLe1tzkySw3ADa6gBO1UIQYPIZjHK1WUqISsbCLwBFx1t7U9zekz2ysXBJBgTDEFmx5IvdPgs0jdBbuDMJJtAqVQY2xu4jG0xOawve3dx2bj3OuG9qdyC3gQSFkANH1YP9Neb13wHKNbXcAC0RG1lCsBwArAxgqPIg80p1LpsoWjLJDb22sjnwII3QEJjbLI20hZkQCwEGso9BY2/rhzBiBsmDgQAduT/APrPAFR7ai2pVgv0Xi6gztXGSoMdze5JK4MiZ21MDravCqGyYJgQvJ7jOOCOMnFTuho0een6Vb2625KbVkhMGd0NJYfI8DzzmpBPT2nWJDuV49xp/wAIj/CsLp1pLV73Bu7wysSWZcndJgQO4GT981nWOsae4C1u6t0AkH2wWEjkTxIkea3hWtmM7ukQKdNWxrGbcwF1jiIX2yJKg/IYA/JGOM1f6nq2cL7O25vdMsSAwZgCEPyQcE4/OpbWaX3rRBJtofIjeQCPP0pPGJMeRVrS27Y27SNwMIgiW2ydoLfYT+X7jP8A5dIlu1bMfWdAf3FC3dtr3PcYBV3AooA2vyAx5kNgkVW/aWyfklfqPLAeGP5/GKlr2rcNHtyp4ZSDgRlwYjzgbv04qP8AVqD+FdgYKrK8HukACI8/6/nWadvhCl9NZ9YdTWxbF9e66pC2iOBv+oNHG5VInkZjNW+natDsKWhDjtMNMOZAbnMszRjPMxWr6jqKX3t2WDAQHRtkhSz7u4RBRktEAsD2sJgAgbTpdIRd3ANtA4Ig5Y9oH3bAjwBE5rSS6iy7ZN9K1CKDyQOwMPJD7fbA5kEj7Rnisl7gMQTLhiFMyduDjxmAfzrAudTRoRgLZG3bduKNquMnbvAm4PAHM5jIqQ6fZVpfdvLEw5gbhPiBwIjHxS3eoXiyb6KkKcfr+2Kk6xOnLC/rWXXdBVFHJJ2xSlKuVFKUoBSlVoBSlKAVw38Y9ZcTqG1Ba23LdsCAm/ed4G/vB8IAWHHExnuVco/GT0bZuTrrt82/btG37YVSXbJQW9zATLGeTAkRFQ1ZKbTtHMF1lwg+4BZNkHaUmWJgdwzysn4MH8qy9PqbaovuW7bNqCrFt5hVAaEMyu3dGcdwrylr23XSvc9zUMVZrwLMqgozDTtMbm3FJPEmBMVFa+4bIKG3we64vy0kAqRAnaf2Nc7h2jrWTllzUXkBMW2WCVJUqCfpnkQ04MGfPAzWHeuXcgQVnEjgeOPIAH7VsenV74GF7JEKiIFklp2pgGGiZJOOaxNZp9hg+MZnH2P2qu1cRL70jrCo4V9xEE+8sDGTBTyBA8/p81t/R+mi8tmV7jhBtnegaGyPpXBOf7IAPdjUfbO8bFkyAR8jgzPgff7ziuidJvFwbqIXAjNsy7oWBW2AzBt5aRtIwrEQQxms23RCJPSaO7Ys2lRldBu3lDbAKHaVLLdB7vqAHGYjuNZ9jUSI3EKqqSzOx3Bl3Ah8yAA2RGE7TwKytL0FyqOriy7IpKoP5YO2BgENuiBvDDiRECsjp8WXZWtgMYAHCuD9IUjAQMXG4jd/ak1k6fktbj4I1rrFJIbsCbQhWO4GFJLFfuSR/TgNu2le0z2nQKGt7wNsgG1uYyVAmUbHBEncYI4Was9EtKzqO2RIGQOIlf6ZHEDj4qypu3QBcWB7uxmHazAP9e3b24g/riAcQsd+TTf4YnQ2Fm4bb2MsnYyhdhAADSBi3nYOGkRk8Vh6xWss0KlsyXUWx2kcyqkjaMQZyIxytTmp6S3unJJn+W8Dtk/9OYiDEGeR94rze6KxlXQXJyfnPn7ZnIjiryx/rRClG7slBbG3HEYioe7qbNvVbNyIXTewJCjduOZ43EZPmM1IaZWCKG3BtoB2j4EceDWBbso11v5QLAj2iULAXG3SblwTJlRuycQPiqJbOirdKy4ust3L5W2xZbSbmdWldzMoCQDDNtVv+2fuawOsaBrbfxSl2uIGtoFKrh4AKyID7v7UiC3FT17oYRmuWFALkNcQHBIG0Ok8EfFYto/xCMpxH3yGRgdpXxwf280nFp0RGSasztF1LetrHe6ncCY2sFBIOPmR4/L48eoG9qwbxlhaViUAktiO3yWnEeZP51GnqjWHG1d5ciVnuMAzt8TwZJgeYmaj/WPqa6u1Taa3ZbtNw7LneYiQpIUABo3AyxGMVrFQa75Zm1JPhZ0E3bdi4r2wgtqL6kdy7FgQdw2nerEbgcQfBqymui+4D3ypAIn+lpaBbLDKnmCCPueBFr14NpGtJ/UxuF1VSoU7O0FgIJEgswLCXiSMUs6B205vhyLYGxkJBZFmFgqcBd2ACCyngMTus4r2E36Nt0FpXO3YHMbu4T9QiRI+Pir2n6orFlUofbUnYhBJCyIQDBypGPIj5qvQOgWH0iG8guMy7mZizEEgqRbYmRAlcQZmcma1TQdJ/wDcvpkJX23KhzcXd9CMVyMkBYM92JkEzWmnSu/DqPSmJtCQB5EEEEHIII5wR+s1mVjdP0nt2wkltvk/mT+wmB9hWTXQvBzsUpSgFKUoCtKUoBSlKAVrf4g9MF7p18FVZkQ3Lc2xchkG4EIQZJEr+prZKoaA+VtHoEupeuiSe9/ZBgqLY3Pc2qRwSYjgDmo3V6i6bY9whwSAPpuCSNw/mSYYYUiQYn71vPr/AKGdHrQp1Fi2L+ou3zehTdRb24FGtrLNbCbgcQ2/jBrRtNaUbmksvaLiBTmSwKyfjsGM5xEVWq6XTviMroXWW09xtpdi7sHRkj7CApJ3EyCsYgZNTOq1ouDcTBOc4ieJmtWtyFKxJkFDGR/VIZWlSd3Ak5+RWcz+0YtXbjNncdogjkhpJ3/1kEz44mBnKKfTWDaRNdH0fuMxABiF+VEkTOeYZceZrbBoNqMdhtW7jgBluOPcYDY1ksVm3ILLuLHzExh6a6W38ILtzafeLwyKssrOzAOkrueXaIkiTxW0en9Zp/aGkum3uDErvJi7vcuGTcB3ZAxwcDOK5JK5UXvlmd6Z67b1FsIGAuWxDISJ2r2h/wC8pEZHmR+frVar3NQEtlYVWDnmZK9iwee3PIHxNaR1nQWberuqp3qTLMRlWwNgcEEkdh3nIlQZmalPTOLoCdmO5ABACkw4BwoJJx54E81RunRc21UZpBBKI6sFlJBEtlj8N4iZHOayWZpDwDCkAEnmT+2MSf8AWvWhTee15BEtxIJ/xnx+lQHrv8StN0tRb2+9fIkWwYj+87f0j/GurHC1ZlOaXDYluuVAAjcMnIK8fpPkf8FX7lyCIPMzPwB9Q+PHGM8Vwz/7hdUXzptOV/s/zJ//AC3f6V0f0X690/U0ItA2b6CWssQTHG+22Ny/4jz99dWjLYm9drLIBDXFDSQ6+5BnzIkHj48VZ1FhraqBi0sMoAlgVadoAgbcgzk8z94rSKPbG4CTIYHMmSDPyZB/epDoWoZbxtAym3cJOU2kDav27gY4GfsK5YzTdVVnTrS50ua/q133AAwt7EJMgGZMbu5Rt4HE88cRXp2rtXbi3G/l3sgwYFwDB3AYnMyfkfNU61be8VFsDsD5bBYkABbcg/fuOJjmDVj0j1xL4Fh0hghIWBBVWCNvhiC084j4+Ba3tTKOtbSMb2rdvW31CkMQnPnbu3FZMx3KT4/avPWtSwsFVUu7FQqgA8MCSdx2hQFPJH71c1NlbtjStcB3K6KxJO5Sd9pQWHgsApMiZqRbSgvI4AWBnwD+WDgf7VjNVK0axncaNe6T0AWbZa5bQu4M7RgbjO0n+oDGYiAfk1g9Q6S1w27YYWVJ2lkBBVQGHGZhZHwfkDFbbrDKgSZOJ4yZxngcD/4rCuOHIYiWSP3/ANP8sj9G72sjVUSK+nbf8L7OnLWTyrI7g7oGXKsC6nEiYNat+GnuO0lUhiN0hiQFmFkr3ZmGYjO+AZmpbqXXkawbNp911lEhQZVMFzED+mcDwTxzUr6I6cqWjchZaFBWSdqdsSfGPpAAGIgYrsjOMnSOaUXFWzZxSlK3MhSlKAUpSgK0pSgFKUoBQ0pQGj/ib6JXV6Z7lm0h1SBdjmASobKsTggBmIBBzEZivn3o0G4Lbu9u3MuyIC52y0DcR3TCjIAnPJr65IriH4t+g00pbXWdxD3O9TJ2PcJf3g4yF3ADa0iWxGKBcOf2NS1m4SAiNta1nEhlyuDIkGQ3z581kaAK1yLmN8+43uBNw8qWgiSdn1AnLfVNerJC2mKhbjMLYW4CBtYNuO62w7twDCSIDBoZqaTqJsXLT2H71COsrkMpb+VtVjvHjkE7vmDWTR0pnaPw/wBKg6ZbZAuCxBNsoyyQSGlm3GckoQpnAHFSXTOkLbt3Ny71a7dKiAYV9vZtPaYYHx4HmtQ9F/iFvsmzdtP7w9y4721RVuTcjeFxtYEqu2DxzOKztN1/UXNS38OLkMFCo0857yrAooPJYSAPMmsZySZCTa6a/wBc07WtZff2lCchGQ+2w9vYBsSFzNyDIIMZGY2ToiqGtobZW5cT3Fb21VQEG02BtaTEEiTMN9qp6l0t5bwa6Cd6ge5bO1AUIOyCZBEuRySC0EExWN6bYMv8xWIAxv5iNkjuJPcDgHH5kVzO1PprGmjdul3IRnIEhSRBnAkgeP8AKvk71L1VtRq715ySzuxz8TgfoIFfWunuBwF8bSJx5G384yea+X/xB9KPodbcVlOx2ZrbeCCZifkcfsfNd+OteHLO7NWqd9E9YbTdQ095TG24oP3VjtYH7QTUHFbb+G3pN9dr7agH27bK91vAUGdv5sRA/U+K1ZVH0R1fpkXGZCFkyQRIzmYGQf8An3rF6R0WHNxyWdsfAA44nz/tMxUxfU3LhjieazLNgLA/OuZwjtaRsptRpltNPHitJ6Gfa6rdDiNz3VB4Csx3rtgwSytBkDLR+e/N/r4rnXqXTbbt07sMxZsEmWGFAX4Mc4gZquV6pNFsX7WmTHXbyW9XbDFVs6iy1t2Ur2N7pe3djMw7NnjLE8VlaPVsysjgC9ZYi4FGCZJDgE/Syw0eN0TWv9VsbdStuMWktWh2j6oBx5ySTiYAOJqvqNmGtuOjEbFS2SpgO1tVJDkfdwMz9JxWUndtl4x8UT99lVG3YVQeZAA5+cwf/FavrfUq3Sy2+1RhicFgMGf7KywySB4/OK1XVTcUlGYwsyzcCZJD/O2RETOAYqG0fTTcJDbiZK7CsyIO2Cx7h45JXcax2RvHH9Nh6T6evEi5ZO92Kw8qVKkZDBu4czieJ+K6503QrZtJbQAKigAD/E1E+kvTY0tkAw1w5ZoAiY7F+AAAPuZNT8V34ceqtnFlybsUpStzEUpSgE1SqxSgK0pSgFKUoBSlKAVZ1elFy26NMOpUwYMERg+DV6lAcU9SfhPdsO9203vWEQM5u3bnulVDPctgW0IIZlBPaSd5+5rmuo6qbrsz7CJuGZ2gBu5VUSTtyIUeB+31m6TzXMfWX4XXGuNf6f7Nt3bfcS4DLkR2KxBCW+1e0ATJkxAqGrJUmjnfpXrli1aC3Va3j3GvK5aAwGy21nuZrTbUViIIMf3TXWfQlm0Pce2ILhSoJBm2ACrpH9BLY5yDJkmuFdZN1dRdt6tDbui6Hezbbas3CjMSASqAjbBWc5PAqZ9P+r7mlZvbnat0uijuW0pmUG47o5WQSCuSDC1jOFPZGkW3w77qbswF5YxOJGZJ/Tn861n1lomtt/E2lQlSm4spJTYZBkd20gweQIBg5InOmatdQQ4J+kBhtdM4YkK4DbDuB/wNe71yX4gLM/AAH+wqko7LpZOvBAdN6ugJ2urspPuBGwAOW3HG/c23bMYj7mR6r0+xrLRTVWw6/wBoiY+D9vzwRWj9NsE6pmFqPeubrC4KlZB2hWIIcAA+AImMGui6iw1u0LVvuLEBnidgfta4R58xP64FZYnJXRedGj2/wN6ezbgbhU+N5j5/P/Gt06P07SaGzstBLaCZjzEST5Y5HzyK1T1BpktXE9hpUXCji27YiCZEkgqBDQRG5SYGRjaWZBbkENJYBpDQCZg5IOY8t+VaPO1yiFitXZ0bQalLiB0IM8iQSD5Ux5r1rNaloFrjKg57j/kOf2rnb2VYS4JBwWBmFMEHgHBnJP1AxjKyGg9NNeUO9wpIYA2zLMsjaGLSIAURj744EfmdeCfw17JPrHrW3bEWgXbGWBVAOSZjc2AxAUHjxImI69dNy5MboAftnJAYANsUkqo5yORMjByLHpRLdwlma6sKERwoCROBsgEcflB5mrOs6Ktp7b2gLdvePdX+lRlzcHme3iTJ2wJkHGUpSZpGMYl+3YI6hqLxG4W7bXgMxuiFUHhiGD/YQDzxAM7A77pgqRvOO45Y3NvKzMjnIY4mpqxrw1vVOSFuXGtwo7W9sE9oB5ju7vOZjNYF7Sb3DDmATt5YxIBIBLTJHxxE0m+cJgu9Nd1Vg/xTMm1UCoVYQokgyWTbAEkrmMRkxncvQ3py1eUX3BDW7jJcSF2O1uAHwuV+lok5A+IrYfTfp1UVLjoUuBSNpPgxBcDBcAQD4BitiCxW+LD3aX+GWXPzWJUClKV1nKKUpQClUpQFaUmqVIPVKUqAKUpQClKTQClJpNAKGlKAgPUPovTavuu2bbXFkqzAju2FR7m0guvGCfFcu6h+BuqtoP4fUWbjZLK6G2FMT/LI3SN3gx4mfHcKEUfQnXg+ck9S6vSXNr+8LqGGIVoa7bBUW2uMT7h3XFDFYBhPqBzvmr6l/Gr7YdkcQbqm21tpcbkW9bgwYEwCcwYrpz2geagtX6RRtUNUty4t0KEydybN0soRsBmgAtk4xBzWU8ey4XjKmav0PRmxfDyHCqQAVUE4CfywJ2TBOMSz8AmphOqOt51YFdyBxdVSVJUbiGk/SMqMAiPk1LDoXdukczwec/f7mrC9LZSIBgEknBnBEn5P6T/lXOoTibbQZqnWL733R9pZtjACV4JnfbBEj+kYyfuKsCwpQuHtrJk5uYJO0kjbIYuCpxHIg+Nm0fRyAyQSGnc20AACcHEtjGTx4q0fTrOpQBkSO0bVAUAQFAb6oyZI+ok4xFHBvrNFOK4iGGqZk2kNiJ+RMDOZxBiD5H3iW6N1dSgRz7bgQN2NwEdwn9iPGJ5rz/6ddXCQxU8xuBHMGfsT9jk+IjM0vpTcWZ0VCTMgsZMgEkE4kKPvx8VMccmxKcUjB6v1lAyhNtwz3EEwPgAjDMT48ftWBrvcvx2AqhkKMgtICknyIJBiYmRzW3r6Ytb9xkn7nxAG0/I/2FSVnSKn0qF8YAGOYgfnWiwN+TP8yXg0vQ+k7rKFICov07wJH3AAETmQIjdAiK2zQ9Ht21UbQSpkEjMnM/as6lbxxKJjLI5AClKVqUFKUqAKpVa8k1IE0qlJqAeqV5mlAXKUpQFKUpUgUpSoApSlAVFKUoBSlKAUFKUApSlAeRVaUoBVKUoQKrSlSBSlKEilKVAFKUqQDXmqUoChqhqtKgF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3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2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7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39" name="Rectangle 162"/>
          <p:cNvSpPr>
            <a:spLocks noChangeArrowheads="1"/>
          </p:cNvSpPr>
          <p:nvPr/>
        </p:nvSpPr>
        <p:spPr bwMode="black">
          <a:xfrm>
            <a:off x="609233" y="1605478"/>
            <a:ext cx="418576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协助案主搜寻超越抗拒的动机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AutoShape 2" descr="data:image/jpeg;base64,/9j/4AAQSkZJRgABAQAAAQABAAD/2wCEAAkGBhAQEBANEBIVEBAQDxAQDw8VFRcXEBAQFxAVFBUUFBMXGyYeGBojGRUWHzsgJScpLDgsFR89NzAtNSgrLCkBCQoKDgwOGg8PGiwlHyQqLCw0LiwtKSwpKikpKSwsLCw2LCksKSwsKikpLCkpLCwpLCkpKSwsNSwpLCkpKSwsLP/AABEIAMwAzAMBIgACEQEDEQH/xAAcAAEAAQUBAQAAAAAAAAAAAAAAAgEDBAUHBgj/xAA2EAACAgECBAQDBwQDAAMAAAABAgADBBFBBSExUQYHEmETMnEiUoGRobHBFSMzQkNT0RSi8P/EABoBAQACAwEAAAAAAAAAAAAAAAACBAEFBgP/xAArEQACAgEDAgUEAgMAAAAAAAAAAQIDEQQSIQUxIjJBUbETQmFx4fEjkaH/2gAMAwEAAhEDEQA/AO4xEQBERAEi7gAsSAACSTyAA6kmLLAoLMQqqCWYnQAAakk7Ccs8X+MTma49Oq4gP2j0bJ+o2r9t9+XKRlJRXJ700SuliJ0rhnFacmsXUWLbWSV9S9NQdCPaZc4nwTjt2Db8an7StoLqCdFtUe/+rjZvz5Tr3BeNU5dK5FLaqeRB5Mjbo42YSMJqRPU6aVL/AAZ0RE9CqIiIAiIgCIiAIiIAmHZxjHW9MRrUF9il0pJHrZR1IH/7oexnnfHfj6vh6fCr0sy3XWuv/Wsffs7D26n9Zw7JzbbLTkvYzXs4sN2ujhx0KkdNNgOmk8bLVDg2Wk6fPUJy7L5Pp+J4Dy58xhmAYeUQuWo+w/RclRuOzjdfxHYe/nrGSksoo21Sqk4TXIiImTzEREAREQBIXXKis7kKqgszE6BVA1JJPQSl961q1jsERAWZidFVQNSSe05X4q8WPnMa01TEUj0qeTXkHk7jZey/iewjKSij3ooldLCJeLPF7ZpNNeq4gP0bI0/2YbJr0Xfqe084ZIyJlOUnJ5Z0lNMao7YkGmXwbjl2Fb8eg666C2on7FyjY9mGzbe45TDMgZFNp5R6ThGcdsjuHAuO05lIvpOoPJlPz1vujjYibCcJ4Pxq7DtGRQefIW1H5LkH+rdj2bqPpynY/D/H6c2kX0n2dD89b7qw2P7y5Cakc5qtLKh/g2cRE9CmIiIAiIgCeN8f+P1wF+BTpZmOuqqea0qf+Sz+F3+kh4+8wVwlONQQ+Yw6dVoU/wC7+/Zfz5deLXWs7NY7F3dizux1Z2PUkzwtt28LubbQaB3PfPy/JTJyHsd7bGNlljFrLG+ZmO5/8lkyRkDKDeTqoxUVhEfUQQwJVlIKsDoysOhBHQzsvlv5kDKC4OWwGUo0rsPJclR+1ncb7TjJkDsQSCCCCORBHQg7Geldjgyrq9HHUxw+/oz6sic28tvMwZHpwM1gMkaLTceS5I7HtZ+/1nSZsIyUllHHXUzpk4TXIiIkjyEtZOSlaNbYwREUs7sdFVR1JMuzm3mHkZJyFqtBXFHpajT5LX01JsP3lPRTtz57Rk8LJ601/Umo5Nf4o8UPnN6V1TFU6pWeTXEHlZYO3Zdup59NI0kZBpTlJvlnSVVRrjtiRMgZIyDSJ7oiZbMmZAzBMgZk8I4xdh3DJoOjdLKyf7dyfdcfseo/Q4xlswm1yjEoRnHbLsd08O+Iqc6kX1HmOVlZ+ep91Yfz0Im0nAOE8XuxLlyaDo45Mp+S1NeaOO3v1BnaPDfiWnPpFtR0YaC2o/PU/Zh27HoZcrsUjm9XpJUPK7G3iInqURPDePvMMYeuJjaPlkfabqmMCORYbv2X8T2NvzB8wv8A43qw8RgckjSyzkVxh+xs7DbqdgeRMSSWJLMxLMxOrMxOpJJ6kyvbbt4Rt9BoHb47PL8kbHLFnZi7uxZ3Y6szHqSdzLZkmkDKR08UksIgZEyRkGmD0RAyBkjIGYJIi35aHUEdQdiDsZ2Ly18zxd6OH5zaZHJaLz0vGyudrP3+vXjhltz+GnPXt7z0rscGVNZo4amGH39GfWsTyPlhn512Aj5y8+lFjf5badPstYux99xz+vrpsk8rJxM47JOPsJi8S4bVk1NRcvqRxzG4OxB2IPPWZUTJBPBx7j/ALcKz0WfbqY6U37Pv6X7OPyPUdhqjO28Q4fXkVtRcoetxoyn9CDsR11E5L4k8OW4NgV9XpdiKb+/ZLOz/AKHTluJVsrxyjeaTV7/BPuaoy20mZAzxNqiDSBkmkGmCSImQMkZAzBNEDMjhfFrsS5cmhvTYvIg/JYm6ONwf02mOZAwnjlCUFNbZdjuvhfxVTn1fEr+y66C6k/PU3Y9x2O88z4/8w/gevCxG1yOltw5rj67DvZ+315TmWJnW0P8AFosamz0lC69Sh6g9/wD2Yumn7k7k7kncz3d/h47mqr6XFW5k/CRI/EkkknmSTzJJ3MiZJpAyqbxLHCIGQMmZbMwTREyDSZltoJIiZAyRlt205mYJ9iLtoNTOoeWflebCnEM9NE5Nj4rD5txZavbsp/GXvLXyv1NfEc9Oz4+Kw6brZaDvuF/PtOuS5TTjxSOa6j1Ldmqp8erAEREtnPiIiAJj5+BXfW9Nqh63GjKehH8H3mREDscc8T+GLcBwCTZjudKbtwdq7Ozdj0P15TSmd2zcKu6t6bVD1upV0PQicj8VeFLMBwdTZjOdK7T8yHauw9+zb/XrVsrxyje6PWbvBPuaIyBkjIGeBt0QaQMk0g0wSREyBkjINME0RMtmTMtPYB1IH4zBNFDINLb5qDfX6Sw/EF2BkcnoosyDIGYrZ57S2ctvaYyTUGZZlszGOQ3eRNre515ADqTsAO8ZJYxyzIdtJ1jy18sdPRxDPT7fJsfGbpXuLLBu3ZT0359Lvln5YGkpxDOXW7k1GOeYo7O43s9tvr06hLtNOOZHL9R6l9TNdT49/cRES0aIREQBERAEREASzl4iWo1Vih63Uq6EahgdjL0QDjfi/wAJPgP611fEc6JYebVMeldh/Zt+h59fPGfQGTjJYjVWKHR1KujDVWU9QQes4z4/8LWcM1yKlNuIzcjrq2OT0V9yvZvwPc1ba8co32h1u7Fc+/ozRGWbr1X5mA+pmiv4ta+/pHZeX69Zhk68zKjkdDGh+pu7uMVjpq36D9Zh2cYc9AF/UzAiR3M9lXFF2zLdurGWoiRJ4wIiIMiIlUQsVRQWZiFVQNWZidAAB1MGG0lllOwAJJIAA5kk9ABuZ2ryz8rxjejPzV1ydPVTQea44PQt3s/b69L3ln5ZDEC52YobLYa11nmuMD+9nc7dBuZ0eX6advL7nJ9R6k7f8dfl+f4EREtGjEREAREQBERAEREAREozADU8gOZOwgAnecX8z/M4Xh+G4Tf2eaZOQP8Al2NdZ+73bfbl1h5l+aByfXw/CYigErfkA87u6Vn7nc7/AE68zAlO67HhidF03pmcW2r9IASsRKR04iIgCIiAIiIAl3DzLKbK8iljXbUwatx1Vv5HtLUTKeOURlFSW2XY+h/L7zBq4nV6H0ry61HxqdmHT4lfdT+n5T2E+TcTLspsS+pzXbWwauxeqn/z2nfvLzzFr4lX8G3SvMrX+5X0FgH/ACV9x3G02FN2/h9zj+odOene+Hl+D2kREsGoEREAREQBERAERI2WBQWYhVAJLE6AADUknYQCruACxIAAJJPIADqSZw/zJ80Dl+vAw2K4oPptvHJsjuq9q/ff6dbXmT5mtml8HEYrhg+my0cmySNh2r/f6Tn0p3XfbE6TpvTO1ty/SKASsRKR0oiIgCIiAIiIAiIgCIiAJcxsh6nS6pjXZWwauxToysNxLcTKeCMoqSw+x3/y68x6+IoMe7SvNRftJ0W5R1sr/ldvpPcT5Lovet1trYpZWwZHU6MrDoQZ3ny58yk4goxsjSvNReY6Jeo/3r9+6/ly6bCm7dw+5yPUenOh76/L8Hu4iJYNMIiIAiIgELbVRS7EKqgszE6BQBqSSegnCfMjzLbOZsPFYrhA6O45NlEH8xX7b7zL84vFeW2Q3DSjY+MoDdjlj72o5GsH/XuOfYc2lO+77UdJ0vpyaV1nPshERKR0oiIgCIiAIiTx8d7HSqtTZZYwWutRqzMegAmUskZSUVlkPYAknoANSfoBKA7zv3l35a18PUZF+lma66M3VKFPVK/fYtv9OvlPMzyt+F6+IYCa183yMZR8m5sqHbuv5e1h6dqOfU09fV6pXbPt9GctiUB15ysrG6EREAREQBJU3MjLYjFHRgyOp0ZWHQgyMTPYw0pLDO8eXHmaucBiZOleYq8j0TIA6snZu6/l7e/nySljKyupKspDI4OjKw5gg7GfQvlh4oyc/D+Jk1lWrb4a5HRMkAc2C7EHkdtenYbCm3fw+5yHUtAtO98PK/8Ah7GIiWDTCIiAaTxb4So4lQce4aMNWpuHz1P95fbuN587eI/Dl/D8hsXIXQjnXYPkuTXk6H+Np9STT+KPC2PxGg4969zXYP8AJU+zIf46GeNtSmvybLQ6+Wmlh8x9j5gibbxP4XyOHXnHyF5HU1XD/Hcg3Xse46iama6UXF4Z2dVsbYqcHlCIiRPQREvYODbfamPShstsb0og6k9z2A66zKWeERlJRW6XYpiYll1iUUobLbG9Nda/Mx/ge8775d+XVfDa/jW6WZti/wByzqtQP/HX7dzv9Jc8v/LyrhifEfS3LsXS23Tkg/66+y+/U/pPYzYU07OX3OP6h1F6h7IeX5EREsGoOPeZ3ld6PXxHATlzfJxVHTc2VL+6j8JygHXmJ9cTkXmd5XfPxHATnzbJxVHXc2VDv3X8pUupz4onQdN6nsxVa+PR+xyWJQHXmJWUTqe4iIgCInvvLby0OeRmZQK4an7Ccw2SR+1fvvtJwg5vCK2p1MNPDfP+y35c+WrcQIyskFMJT9kdGySDzCnZO5327jvOPjpWi11qERFCoijRVUDQADYStNKoqogCqoCqoGiqoGgAA6CTmzhBQWEcTqtVPUz3S/17CIiTKoiIgCIiAarxL4ao4hQ2NkLqp5o4+et9nQ7ET538WeE7+G3mi4epG1NF4H2Lk/hhuv8AE+nZreP+H8fOobGyE9aN0P8AujbOjf6sO/8AE8ralNfk2Gi109LL3j6o+Wom98YeDsjhl/wrft1OT8DIA+zavY/dcbia3hPCbsu5MXHT4lth5DZV3dzso7zXODT2nYw1Fcq/qp8EeG8MuybUxsdDZbYdFQdt2Y7KO8+g/AfgCnhlWvKzKcf3r9P/AKJ2QfrvJ+BfA1HC6dARZkWAfHv05sfur91B2/Oen9Ql+qlQ5fc5PqHUJah7Y8R+SsSnrHeU9Y7z3NUSiR9Y7x6x3gEokfWO8r6h3gHKfM7yv9fr4jgp/c5tkYyj/J3esff7jf69ePAz631E5d5neWHxvXxHBX+/82Rjr0v7ug/7Pbf69at1OfFE33TepfTxVb29H7HGolNeuvLTUHXkQR1B7To3ln5ZHLK52YpXFBDU0kaHIOzMP+v23+nWpCtzeEdDqdVXp4b5P9fkt+Wnloc0rm5alcMHWqs8jkkbntX+/wBJ3SusKAqgKqgBVA0AAGgAA6CVRAAFAAAAAA5AAdABKzZQgoLCOJ1OpnqJ7p/0IiJMrCIiAJQtBlt0MAqbhLbZctvWZYeswC82dLTcQMx3qMsPUYBb45jU5lL42Qosrccxup2ZTsw7zU+FPD2Nw2spTq1j/wCW9tPiWc+Q9lHYTZvSZYegzGFnJNTko7c8Gc3FPeW24t7zXtjtLL4zTJA2R4v7yJ4z7zUtiNLTYTwDdf1n3j+s+80RwH7mSGA/vAN6OMe8mOL+80S4bS8uK0A3S8V95dXifvNMmM0vJQ0A1nEfA+DkZqcQsT7QPqtpGnwr7B8ruO/cb8td9fXpxDaalKTL6UmYSSJynKSSb7G1XPl1c2axKjL6VmZIGxXJEmLBMJKzL6VmAZOsSKrJQBERAEiUHaSiAWzQsicVZeiAYxwlkTw9ZlxAME8MEieFCbCIBrTwkSn9IE2cQDV/0gSv9IE2cQDWf0kSQ4SJsYgGAOFiSHDRM2IBijAWSGGsyIgFoY6yQqHaTiAUCiViIAiIgH//2Q=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gray">
          <a:xfrm>
            <a:off x="3607643" y="3606800"/>
            <a:ext cx="4229100" cy="1028700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gray">
          <a:xfrm>
            <a:off x="3576191" y="4809778"/>
            <a:ext cx="4241800" cy="1008063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gray">
          <a:xfrm>
            <a:off x="4130960" y="3939445"/>
            <a:ext cx="409691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做为       这些动机的方式</a:t>
            </a:r>
            <a:endParaRPr lang="en-US" altLang="zh-TW" sz="2400" dirty="0">
              <a:solidFill>
                <a:srgbClr val="000000"/>
              </a:solidFill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gray">
          <a:xfrm>
            <a:off x="4187165" y="4869160"/>
            <a:ext cx="401156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做为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找出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可能动机的方法</a:t>
            </a:r>
            <a:endParaRPr lang="en-US" altLang="zh-TW" sz="2400" dirty="0">
              <a:solidFill>
                <a:srgbClr val="000000"/>
              </a:solidFill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gray">
          <a:xfrm>
            <a:off x="3718768" y="3968750"/>
            <a:ext cx="482600" cy="381000"/>
          </a:xfrm>
          <a:prstGeom prst="rightArrow">
            <a:avLst>
              <a:gd name="adj1" fmla="val 50000"/>
              <a:gd name="adj2" fmla="val 52778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gray">
          <a:xfrm>
            <a:off x="3720654" y="5120928"/>
            <a:ext cx="482600" cy="381000"/>
          </a:xfrm>
          <a:prstGeom prst="rightArrow">
            <a:avLst>
              <a:gd name="adj1" fmla="val 50000"/>
              <a:gd name="adj2" fmla="val 52778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4" name="Group 13"/>
          <p:cNvGrpSpPr>
            <a:grpSpLocks/>
          </p:cNvGrpSpPr>
          <p:nvPr/>
        </p:nvGrpSpPr>
        <p:grpSpPr bwMode="auto">
          <a:xfrm>
            <a:off x="1439416" y="4533553"/>
            <a:ext cx="2295525" cy="1365250"/>
            <a:chOff x="471" y="272"/>
            <a:chExt cx="1161" cy="1539"/>
          </a:xfrm>
        </p:grpSpPr>
        <p:sp>
          <p:nvSpPr>
            <p:cNvPr id="25" name="Oval 1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" name="AutoShape 1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" name="Group 19"/>
          <p:cNvGrpSpPr>
            <a:grpSpLocks/>
          </p:cNvGrpSpPr>
          <p:nvPr/>
        </p:nvGrpSpPr>
        <p:grpSpPr bwMode="auto">
          <a:xfrm>
            <a:off x="1435943" y="3429000"/>
            <a:ext cx="2295525" cy="1365250"/>
            <a:chOff x="471" y="272"/>
            <a:chExt cx="1161" cy="1539"/>
          </a:xfrm>
        </p:grpSpPr>
        <p:sp>
          <p:nvSpPr>
            <p:cNvPr id="33" name="Oval 20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" name="AutoShape 21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5" name="Text Box 22"/>
          <p:cNvSpPr txBox="1">
            <a:spLocks noChangeArrowheads="1"/>
          </p:cNvSpPr>
          <p:nvPr/>
        </p:nvSpPr>
        <p:spPr bwMode="white">
          <a:xfrm>
            <a:off x="1403648" y="3885094"/>
            <a:ext cx="2333427" cy="9335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应用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案主的利己主义</a:t>
            </a:r>
            <a:endParaRPr lang="en-US" altLang="zh-TW" sz="2400" b="1" dirty="0"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763688" y="2564904"/>
            <a:ext cx="5568503" cy="55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6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协助案主找出参与助人历程的动机</a:t>
            </a:r>
            <a:endParaRPr lang="en-US" altLang="zh-TW" sz="26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white">
          <a:xfrm>
            <a:off x="1403648" y="4965214"/>
            <a:ext cx="2333427" cy="9079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330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应用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600"/>
              </a:spcBef>
            </a:pP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脑力激荡</a:t>
            </a:r>
            <a:endParaRPr lang="en-US" altLang="zh-TW" sz="2400" b="1" dirty="0">
              <a:ea typeface="新細明體" pitchFamily="18" charset="-120"/>
              <a:cs typeface="Arial" pitchFamily="34" charset="0"/>
            </a:endParaRPr>
          </a:p>
        </p:txBody>
      </p:sp>
      <p:grpSp>
        <p:nvGrpSpPr>
          <p:cNvPr id="42" name="群組 41"/>
          <p:cNvGrpSpPr/>
          <p:nvPr/>
        </p:nvGrpSpPr>
        <p:grpSpPr>
          <a:xfrm>
            <a:off x="4788024" y="3717032"/>
            <a:ext cx="1152128" cy="829618"/>
            <a:chOff x="-1804193" y="4869160"/>
            <a:chExt cx="1335633" cy="829618"/>
          </a:xfrm>
        </p:grpSpPr>
        <p:pic>
          <p:nvPicPr>
            <p:cNvPr id="212994" name="Picture 2" descr="C:\Users\ntnupsyc\Desktop\任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116632" y="4877797"/>
              <a:ext cx="648072" cy="733751"/>
            </a:xfrm>
            <a:prstGeom prst="rect">
              <a:avLst/>
            </a:prstGeom>
            <a:noFill/>
          </p:spPr>
        </p:pic>
        <p:pic>
          <p:nvPicPr>
            <p:cNvPr id="212995" name="Picture 3" descr="C:\Users\ntnupsyc\Desktop\確認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804193" y="4869160"/>
              <a:ext cx="634496" cy="829618"/>
            </a:xfrm>
            <a:prstGeom prst="rect">
              <a:avLst/>
            </a:prstGeom>
            <a:noFill/>
          </p:spPr>
        </p:pic>
      </p:grpSp>
      <p:sp>
        <p:nvSpPr>
          <p:cNvPr id="30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5594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9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8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10" name="Rectangle 162"/>
          <p:cNvSpPr>
            <a:spLocks noChangeArrowheads="1"/>
          </p:cNvSpPr>
          <p:nvPr/>
        </p:nvSpPr>
        <p:spPr bwMode="black">
          <a:xfrm>
            <a:off x="468106" y="1605478"/>
            <a:ext cx="572464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不要认为自己是案主生活中唯一的助人者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9912" y="3429000"/>
            <a:ext cx="5184576" cy="209288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在协助案主面对非意愿和抗拒时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可以纳入案主的重要他人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如同侪或导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老师或家庭成员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AutoShape 2" descr="data:image/jpeg;base64,/9j/4AAQSkZJRgABAQAAAQABAAD/2wCEAAkGBwwODQ4NDQwQDQ0NDQ4NDQ0MDxAIDQwMFBEWFhQRFxQYHCggGBoxHBMWLTEtJikrLi40GCA4ODMsNygtLisBCgoKDQ0OGBAQGDAdHBwsKy0yLCwsNywsKywsLSssLSssLCwsLCwvLCwsLCwsLCwsLCssLCw0LDcsLCwrKywrN//AABEIAMwAzAMBEQACEQEDEQH/xAAcAAEAAgIDAQAAAAAAAAAAAAAAAQIDBgQFBwj/xABDEAABAwIBBQoJCwUBAAAAAAAAAQIDBBIRBVFxsdEHFSEjMTJTVJKTBhMiQXJzkbPBFBYkQkN0gYKjstIXUmGDofD/xAAaAQEBAAMBAQAAAAAAAAAAAAAAAQIEBQMG/8QAMBEBAAECAwQJBQEBAQEAAAAAAAECEQMxkQQyUVIFEhMUIXGBocEVQbHR8DNhQyP/2gAMAwEAAhEDEQA/APcQAAAAAAAAADr8tZVjpI0e5Llc61rEW1XL5z2wcGcWq0PDHx6cGm8uj+ezOrO7xNht/T55vZp/Uo5fc+ezOrO7xNg+nzzex9Sjl9z57M6s7vE2D6fPN7H1KOX3Pnszqzu8TYPp883sfUo5fc+ezOrO7xNg+nzzex9Sjl92Wl8MYnyMY6F0bXORqvV6ORuPnwwMa9hqiJmJuyo6RpqqiJptds5oOiAAAAAAAAAAAAAAAAAAAAA6TwhaiuiRWtdwOwuaj8OFM5t7NlLQ2zOlxd6JOhi7LNh69vTxl5d2r4QjemToYuyzYO3p4yd3r4Qb0ydDF2WbB29PGTu9fCDel/Qw9lmwdvTxk7vXwg3pf0MXZZsHb08ZO718IYami8WiK+KLhxwwYx3wM6MSKspl54mHNGcQ2pnImhDmzm68ZLEUAAAAAAAAAAAAAAAAAAADpcvrxkP462m3s27U0dr3qXZKp4NpGIQxBdGJUuYgu6rLq+SzS7UhsbPnLU2vKHes5E0Iac5uhGSxFAAAAAAAAAAAAAAAAAAAA6PwhXjIPza2m5s27U0Ns3qf7g7FVPBs3RcERiURiC6Lgl3V5dXyWaXakNnZ85au1ZQ2FnImhDRnN0YyWIoAAAAAAAAAAAAAAAAAAAHQ+Ei8ZB+bW03dl3amhtm9T/cHOVx4Pe6LipdFwsXRcWyXRcLF3WZbd5LNLtSGxgZy1dpnwhssfNTQhoTm6cZLEUAAAAAAAAAAAAAAAAAAADX/AAmXjIPza2m7su7U5+271P8AcHLVx5Wet0XFsXVVxbJdFwsXQri2S7rctO8lml2pD3wM5a20z4Q2qPmpoTUc6c3VjJYigAAAAAAAAAAAAAAAAAAAa54UrxlP+bW03tk3anP23ep/uDOrzCzO6FeWyXVvFi6Ly2S6LxZLuuyw7yWaXaj3wY8Za+0ZQ3CPmt0JqOZObrxksRQAAAAAAAAAAAAAAAAAAANa8LV4yn0P1tN7Y92pztu3qf7glXiy3ReLJdF5bJdVXlsXQrxZLuvyq7yW6Xaj2ws3hjT4Q3eLmt0JqOVObsxksRQAAAAAAAAAA49RWwRKiSzRxKqYokj2xKqZ0xUzpw66t2JlhXi0Ub1UR5yxJlaj63B30e0y7DF5Z0Yd4weeNYXblKlXkqYl0SsX4k7HE5Z0O8YPPGrMyeN3Ne1dDkcYzTVGcM4xKJymF8UMWV4Y31MTedIxulyNMooqnKGE4uHGdUasK5TpU5amFNMrE+Jl2OJyzox7xg88awrvvR9bg76PaXsMXlnQ7xg88aw17worIZXwLFKyVGo+5Y3tltxVuGOHIbmy0VUxV1os0dsxKK5p6sxPkssgsXVV5bJdCvFi6qvLZLoWQWS7hZSfijfxPXDjxeWLPg3CPK1HamNXByJ9tHm0nNnAxb7s6OrG0YNt+NYW33outwd9HtJ2GLyzoveMHnjWEplSk61D3rNo7HE5Z0O8YPPGsMrKyB3Nmjdoe13xMZw64ziWUY2HOVUapfVQt50rE0va0kUVTlBOLhxnVGrEuVKROWqhT/axPiZdjics6Me8YPPGsK770fW4O+j2l7DF5Z0O8YPPGsG+9F1uDvo9o7DF5Z0O8YPPGsOY1UVEVFxRUxRU4UVDye2aQAHnmXXtmqZXPkclr1jRLUcjWtXDBOH/AB/07OBE0YcREOFtExXiTMz/AMcJkECcsj+wm09Zqr4PHqUcXMgdTN5ZJOwm0857SfsyijD5p0dxSZZpI/rSL+RNprV4GJVwbWHiYVH3nRzV8J6PDDjOwm08e6Yn/GzO2YVreOjrqzK1JJ9aRPyJtPejCxKeDUxKsKv7zo6mb5M7kkk7CbTZia4+3u1pow+M6OI6CHzSP7CbTPr1cE6lHEYxjVS1yuxVMcUtEzM5kREZO7WQ1bNy6FkLZLqrILF1VeWyXQrxZLuLWv4G6VPSiHniS4fyeLpHdlNp69erg8upTxPk8XSO7KbR16uB1KeLPEyBOWR/4MRfiYTNfBYoo+8zo7WirqSPlklX/Wm0166MSr7Rq2MOcKn7zoyVeUaOROB8qf602kow8Sn7RqyxKsKr7zo6iZtOvJI/8WInxNmJr4NWaMP7TOjjLBF0juym0y69XBOpTxPk8XSO7KbS9ergdSni3jwTnuprbld4p6xo53AtuCKif9OVtdNsS/F2Niqvh24eDujVbYB58xU+V1GKY8bNy8P2inYn/Onyj8OJH+tXnP5ctbf7U9iHl4vXwQtv9qexC+KeCqq3MnsQeJ4IVW5k9iF8U8FcW5k9iF8U8EKrcyexB4ngqqpmT2F8U8EYpmT2BPAWQWLqrIWxdCyCyXVWQti6FkFkuqr/AP3KWyXVVyZkCIuTMhRFyCyXRchbCLkFkReWwi8WFVcVG3+BC/R5fXr+xpzdt348nU2Dcnz+IbGabeAPOLsKuo9bN7xTs/8AnT5R+HC/9avOfy5KyGFnpdVZC2S6qyCxdCyFsl1VkLZLoWQWLqrIWyXQsgsXVWQtkujxgsl1Vk/yWxdVZUzoLJdVZkzlsnWR45M5eqdZHjkHVTrI8cgsXR40tkujxosXR4wWLnjBZLovLYui8WG6+Aq/R5fXr+xpzNu348nV6P3J8/iGymk3wDzGV+FXUeum94p24j/50+UfhwZ/0q85/LKshLLdVZBYuqshbJdCyCxdR0yJyqWyXY1qW6S9WWPWhRarMhl1E6yi1Lv8F6sJ1pVWZ2f4C0JeUK9c5bF0XBC4BcAuAXALgFwC4BcAuAXALgN48AV+jTevX9jDl7dvx5ft1uj9yfP4hs5pN8A8qqn4VdT6+b3indp/zp8o/DgVf6Vec/kWQWLsbqhE8/s4SxSxmpidVL5k9vCZdVj1mN0zl5V+BbQl5UuKhcAuAXALgFwC4BcAuAXALgFwC4BcAuAXALgFwG+bny/RpvvC+7Ycvb9+PL5l1uj/APOfP4htJot8A8hyjLbVVP3if3infw4vh0+Ufh89iTbEq85/LiumVfOZxEMLq3FQuAXALgFwC4BcAuAXALgFwC4BcAuAXALgFwC4BcAuAXAb/udL9Fm+8L7thytv348vmXW6P3J8/iG1mi3wDxrKzvpVT95n944+gwtynyj8PnsXfq85/LiXHo8y4BcAuAXALgFwC4BcAuAXALgFwC4BcAuAXALgFwC4BcAuA9D3N1+iz/eV92w5W378eXzLrdH7k+fxDbTQb4BwH5FoXKrnUVO5zlVznLBG5XOVcVVVw4VPWMbFjwiqdXlOBhT49WNEbxZP6jTdxFsHb4vNOqd3weSNDeLJ/UabuItg7fF5p1O74PJGhvFk/qNN3EWwdvi806nd8HkjQ3iyf1Gm7iLYO3xeadTu+DyRobxZP6jTdxFsHb4vNOp3fB5I0N4sn9Rpu4i2Dt8XmnU7vg8kaG8WT+o03cRbB2+LzTqd3weSNGkbolHBA+mSCGOFHMmVyRMbCjlRWYY4Jw8qnR2GuquKutN8nP27DoomnqxbPL0ajcbzRLgFwC4BcBDncC6Cwk5PY4ch0Ctaq0NPwtT7CPNoOBOPi33p1d+NnwrbkaL7xZP6jTdxFsJ2+LzTqd3weSNDeLJ/UabuItg7fF5p1O74PJGhvFk/qNN3EWwdvi806nd8HkjQ3iyf1Gm7iLYO3xeadTu+DyRobxZP6jTdxFsHb4vNOp3fB5I0N4sn9Rpu4i2Dt8XmnU7vg8kaG8WT+o03cRbB2+LzTqd3weSNHJpKOGFFbDDHC1VuVsTGworsMMVRE5eBDCquqrxqm70popo8KYt5M5iyAAAAAAAAAADz3dTXjKT0J9bDqdHZVeny5nSGdPr8NGuOi5xcAuAXALgIe7gXQpYScnvEHMZ6LdR81Ob6SMmQigAAAAAAAAAAAAAAAAAAAedbqy8ZR+hPrjOp0dlV6fLmdIZ0+vw0S46TnlwC4BcAuAq93AuhRCTk9+g5jPRbqPmpzfRxkyEUAAAAAAAAAAAAAAAAAAADzfdaXjaL1dRrjOr0dlV6fLmdIb1Pr8NCuOi55cAuAXALgKvdwLoUsZpOT6Dp+Yz0W6j5mc30cZMhFAAAAAAAAAAAAAAAAAAAA803XV42i9XUfujOr0du1eny5nSG9T6/DQLjotAuAXALgFwFZHeSuhdRYzY1ZS+iKfmM9Buo+ZnN9HGTIRQAAAAAAAAAAAAAAAAAAAPMt2BeNofV1H7ozq9HbtXp8uZt+9T6/Dz246TRLgFwC4BcBWR3kroXUIzY1ZS+jafmM9Buo+ZnN9FGTIRQAAAAAAAAAAAAAAAAAAAPL92NeNofV1P7ozq9G5Veny5u350+vw87xOk0DEBiAxAYgVkXyV0LqLGaTk+kqfmM9Buo+YnN9DGTIRQAAAAAAAAAAAVV6AVWZucCq1LM4FFrY84FVyhHnCKLlOPOBVcqxZxYu813W6tsstFb9WOox/F0ew6vR2VXp8udt2dPr8NBxOk0TEBiAxAYgVevAuhSxmk5PoanytFYzh+o3UfMTHi+giWVMqRZyF10yjHnAsldHnCrpVszgWSducCySJnAsigSAAAQqAYXwY+cDA+kVfOEYnUDs4GF2TX5wMTslvzlGJ2SZM4uMbskSi46fLfgV8sWNZJHsWNHIni7eG7DlxRcxsYG01YN7Re7wxtnpxbXnJ1a7mbOnm/T/ibH1GvhHv8At49xo4z7fpC7mjemm/T/AIj6jXwj3/Z3GjjPt+kf01b0036f8R9RxOEf3qdxo4z7fo/po3ppv0/4j6jicI9/2dxo4z7fpKbmbOmm/T/iPqNfCPf9ncaOM+36W/plGv2836f8R9RxOEf3qdxo4z/ejaI8iyoiJmRENCZblmVuSJCKytyVJnFxlbkx+cDK3Jzs5BmbRKnnAzMplTzhXIY3ACwAAAAAAAAAAAYAAAABgAwAAAGADAAAAAAAAAAA/9k="/>
          <p:cNvSpPr>
            <a:spLocks noChangeAspect="1" noChangeArrowheads="1"/>
          </p:cNvSpPr>
          <p:nvPr/>
        </p:nvSpPr>
        <p:spPr bwMode="auto">
          <a:xfrm>
            <a:off x="212764" y="2159750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9" name="Picture 3" descr="C:\Users\ntnupsyc\Desktop\ad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2490" y="2969880"/>
            <a:ext cx="557125" cy="583830"/>
          </a:xfrm>
          <a:prstGeom prst="rect">
            <a:avLst/>
          </a:prstGeom>
          <a:noFill/>
        </p:spPr>
      </p:pic>
      <p:grpSp>
        <p:nvGrpSpPr>
          <p:cNvPr id="20" name="群組 19"/>
          <p:cNvGrpSpPr/>
          <p:nvPr/>
        </p:nvGrpSpPr>
        <p:grpSpPr>
          <a:xfrm>
            <a:off x="539552" y="3717032"/>
            <a:ext cx="2808312" cy="3024336"/>
            <a:chOff x="539552" y="2958029"/>
            <a:chExt cx="3312368" cy="3783339"/>
          </a:xfrm>
        </p:grpSpPr>
        <p:pic>
          <p:nvPicPr>
            <p:cNvPr id="21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9552" y="2958029"/>
              <a:ext cx="3312368" cy="3783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橢圓 23"/>
            <p:cNvSpPr/>
            <p:nvPr/>
          </p:nvSpPr>
          <p:spPr>
            <a:xfrm>
              <a:off x="1835696" y="4509120"/>
              <a:ext cx="576064" cy="5040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5" name="文字方塊 24"/>
          <p:cNvSpPr txBox="1"/>
          <p:nvPr/>
        </p:nvSpPr>
        <p:spPr>
          <a:xfrm>
            <a:off x="1502399" y="490537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案主</a:t>
            </a:r>
            <a:endParaRPr lang="zh-TW" altLang="en-US" sz="2400" b="1" dirty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248260" y="2453772"/>
            <a:ext cx="1371412" cy="1419125"/>
            <a:chOff x="2021" y="1628"/>
            <a:chExt cx="1014" cy="1012"/>
          </a:xfrm>
        </p:grpSpPr>
        <p:sp>
          <p:nvSpPr>
            <p:cNvPr id="27" name="Oval 8"/>
            <p:cNvSpPr>
              <a:spLocks noChangeArrowheads="1"/>
            </p:cNvSpPr>
            <p:nvPr/>
          </p:nvSpPr>
          <p:spPr bwMode="gray">
            <a:xfrm>
              <a:off x="2021" y="1628"/>
              <a:ext cx="1014" cy="101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8" name="Oval 9"/>
            <p:cNvSpPr>
              <a:spLocks noChangeArrowheads="1"/>
            </p:cNvSpPr>
            <p:nvPr/>
          </p:nvSpPr>
          <p:spPr bwMode="gray">
            <a:xfrm>
              <a:off x="2021" y="1628"/>
              <a:ext cx="1014" cy="101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32001"/>
                  </a:schemeClr>
                </a:gs>
                <a:gs pos="100000">
                  <a:schemeClr val="accent2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gray">
            <a:xfrm>
              <a:off x="2076" y="1683"/>
              <a:ext cx="881" cy="879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54118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gray">
            <a:xfrm>
              <a:off x="2079" y="1684"/>
              <a:ext cx="881" cy="879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63529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31" name="Oval 12"/>
            <p:cNvSpPr>
              <a:spLocks noChangeArrowheads="1"/>
            </p:cNvSpPr>
            <p:nvPr/>
          </p:nvSpPr>
          <p:spPr bwMode="gray">
            <a:xfrm>
              <a:off x="2122" y="1735"/>
              <a:ext cx="795" cy="793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grpSp>
          <p:nvGrpSpPr>
            <p:cNvPr id="32" name="Group 13"/>
            <p:cNvGrpSpPr>
              <a:grpSpLocks/>
            </p:cNvGrpSpPr>
            <p:nvPr/>
          </p:nvGrpSpPr>
          <p:grpSpPr bwMode="auto">
            <a:xfrm>
              <a:off x="2139" y="1741"/>
              <a:ext cx="769" cy="768"/>
              <a:chOff x="4166" y="1706"/>
              <a:chExt cx="1252" cy="1252"/>
            </a:xfrm>
          </p:grpSpPr>
          <p:sp>
            <p:nvSpPr>
              <p:cNvPr id="33" name="Oval 14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34" name="Oval 15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35" name="Oval 16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36" name="Oval 17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37" name="Text Box 55"/>
          <p:cNvSpPr txBox="1">
            <a:spLocks noChangeArrowheads="1"/>
          </p:cNvSpPr>
          <p:nvPr/>
        </p:nvSpPr>
        <p:spPr bwMode="auto">
          <a:xfrm>
            <a:off x="392276" y="2948843"/>
            <a:ext cx="1155017" cy="630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zh-TW" altLang="en-US" sz="2800" b="1" dirty="0" smtClean="0">
                <a:solidFill>
                  <a:srgbClr val="333333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非意愿</a:t>
            </a:r>
            <a:endParaRPr lang="en-US" altLang="zh-TW" sz="2800" b="1" dirty="0">
              <a:solidFill>
                <a:srgbClr val="333333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</p:txBody>
      </p:sp>
      <p:grpSp>
        <p:nvGrpSpPr>
          <p:cNvPr id="38" name="Group 29"/>
          <p:cNvGrpSpPr>
            <a:grpSpLocks/>
          </p:cNvGrpSpPr>
          <p:nvPr/>
        </p:nvGrpSpPr>
        <p:grpSpPr bwMode="auto">
          <a:xfrm>
            <a:off x="2201942" y="2492896"/>
            <a:ext cx="1361946" cy="1440160"/>
            <a:chOff x="4166" y="1568"/>
            <a:chExt cx="1007" cy="1027"/>
          </a:xfrm>
        </p:grpSpPr>
        <p:sp>
          <p:nvSpPr>
            <p:cNvPr id="39" name="Oval 30"/>
            <p:cNvSpPr>
              <a:spLocks noChangeArrowheads="1"/>
            </p:cNvSpPr>
            <p:nvPr/>
          </p:nvSpPr>
          <p:spPr bwMode="gray">
            <a:xfrm>
              <a:off x="4166" y="1568"/>
              <a:ext cx="1007" cy="1027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40" name="Oval 31"/>
            <p:cNvSpPr>
              <a:spLocks noChangeArrowheads="1"/>
            </p:cNvSpPr>
            <p:nvPr/>
          </p:nvSpPr>
          <p:spPr bwMode="gray">
            <a:xfrm>
              <a:off x="4166" y="1568"/>
              <a:ext cx="1007" cy="1027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41" name="Oval 32"/>
            <p:cNvSpPr>
              <a:spLocks noChangeArrowheads="1"/>
            </p:cNvSpPr>
            <p:nvPr/>
          </p:nvSpPr>
          <p:spPr bwMode="gray">
            <a:xfrm>
              <a:off x="4228" y="1630"/>
              <a:ext cx="875" cy="8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42" name="Oval 33"/>
            <p:cNvSpPr>
              <a:spLocks noChangeArrowheads="1"/>
            </p:cNvSpPr>
            <p:nvPr/>
          </p:nvSpPr>
          <p:spPr bwMode="gray">
            <a:xfrm>
              <a:off x="4228" y="1618"/>
              <a:ext cx="875" cy="8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43" name="Oval 34"/>
            <p:cNvSpPr>
              <a:spLocks noChangeArrowheads="1"/>
            </p:cNvSpPr>
            <p:nvPr/>
          </p:nvSpPr>
          <p:spPr bwMode="gray">
            <a:xfrm>
              <a:off x="4270" y="1679"/>
              <a:ext cx="788" cy="804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grpSp>
          <p:nvGrpSpPr>
            <p:cNvPr id="44" name="Group 35"/>
            <p:cNvGrpSpPr>
              <a:grpSpLocks/>
            </p:cNvGrpSpPr>
            <p:nvPr/>
          </p:nvGrpSpPr>
          <p:grpSpPr bwMode="auto">
            <a:xfrm>
              <a:off x="4284" y="1691"/>
              <a:ext cx="763" cy="778"/>
              <a:chOff x="4166" y="1706"/>
              <a:chExt cx="1252" cy="1252"/>
            </a:xfrm>
          </p:grpSpPr>
          <p:sp>
            <p:nvSpPr>
              <p:cNvPr id="45" name="Oval 3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46" name="Oval 3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47" name="Oval 3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48" name="Oval 3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49" name="Text Box 57"/>
          <p:cNvSpPr txBox="1">
            <a:spLocks noChangeArrowheads="1"/>
          </p:cNvSpPr>
          <p:nvPr/>
        </p:nvSpPr>
        <p:spPr bwMode="auto">
          <a:xfrm>
            <a:off x="2336016" y="2995764"/>
            <a:ext cx="1155017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FFFF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zh-TW" altLang="en-US" sz="2800" b="1" dirty="0" smtClean="0">
                <a:solidFill>
                  <a:srgbClr val="333333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抗拒</a:t>
            </a:r>
            <a:endParaRPr lang="en-US" altLang="zh-TW" sz="2800" b="1" dirty="0">
              <a:solidFill>
                <a:srgbClr val="333333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</p:txBody>
      </p:sp>
      <p:sp>
        <p:nvSpPr>
          <p:cNvPr id="50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3446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244827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sz="3600" b="1" dirty="0" smtClean="0"/>
              <a:t>什么时候 </a:t>
            </a:r>
            <a:r>
              <a:rPr lang="en-US" altLang="zh-TW" sz="3600" b="1" dirty="0" smtClean="0"/>
              <a:t>/</a:t>
            </a:r>
            <a:r>
              <a:rPr lang="zh-TW" altLang="en-US" sz="3600" b="1" dirty="0" smtClean="0"/>
              <a:t> 什么状况下</a:t>
            </a:r>
            <a:endParaRPr lang="en-US" altLang="zh-TW" sz="3600" b="1" dirty="0" smtClean="0"/>
          </a:p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sz="3600" b="1" dirty="0" smtClean="0"/>
              <a:t>您会非意愿 </a:t>
            </a:r>
            <a:r>
              <a:rPr lang="en-US" altLang="zh-TW" sz="3600" b="1" dirty="0" smtClean="0"/>
              <a:t>/</a:t>
            </a:r>
            <a:r>
              <a:rPr lang="zh-TW" altLang="en-US" sz="3600" b="1" dirty="0" smtClean="0"/>
              <a:t> 不情愿的 </a:t>
            </a:r>
            <a:r>
              <a:rPr lang="en-US" altLang="zh-TW" sz="3600" b="1" dirty="0" smtClean="0"/>
              <a:t>/</a:t>
            </a:r>
            <a:r>
              <a:rPr lang="zh-TW" altLang="en-US" sz="3600" b="1" dirty="0" smtClean="0"/>
              <a:t> 勉强的 </a:t>
            </a:r>
            <a:r>
              <a:rPr lang="en-US" altLang="zh-TW" sz="3600" b="1" dirty="0" smtClean="0"/>
              <a:t>?</a:t>
            </a: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601148" y="4365104"/>
            <a:ext cx="8229600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Arial" pitchFamily="34" charset="0"/>
              <a:buNone/>
            </a:pPr>
            <a:r>
              <a:rPr lang="zh-TW" altLang="en-US" sz="3600" b="1" dirty="0" smtClean="0"/>
              <a:t>什么时候 </a:t>
            </a:r>
            <a:r>
              <a:rPr lang="en-US" altLang="zh-TW" sz="3600" b="1" dirty="0" smtClean="0"/>
              <a:t>/</a:t>
            </a:r>
            <a:r>
              <a:rPr lang="zh-TW" altLang="en-US" sz="3600" b="1" dirty="0" smtClean="0"/>
              <a:t> 什么状况下</a:t>
            </a:r>
            <a:endParaRPr lang="en-US" altLang="zh-TW" sz="3600" b="1" dirty="0" smtClean="0"/>
          </a:p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Arial" pitchFamily="34" charset="0"/>
              <a:buNone/>
            </a:pPr>
            <a:r>
              <a:rPr lang="zh-TW" altLang="en-US" sz="3600" b="1" dirty="0" smtClean="0"/>
              <a:t>您会抗拒 </a:t>
            </a:r>
            <a:r>
              <a:rPr lang="en-US" altLang="zh-TW" sz="3600" b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550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data:image/jpeg;base64,/9j/4AAQSkZJRgABAQAAAQABAAD/2wCEAAkGBhQSEBUUEhQVFBUUFxgYFRcVFxcbHBgdGRgYGB8VFhgZGyYfGBkjHBcWHy8jJCgpLSwtGx8xNTAqNycrLCkBCQoKDgwOGg8PGiwkHyQtLCwqLCwsLCwvLCwsLCwsLywsKSwsLCksLCwsLCwsLywpKSwsLCwsLCwsLCwsLCwsLP/AABEIAMIBAwMBIgACEQEDEQH/xAAcAAEAAQUBAQAAAAAAAAAAAAAABQEDBAYHAgj/xAA9EAACAQMDAwMCBAMHAwMFAAABAhEAAyEEEjEFIkEGE1EyYQdxgZEUI0JSYqGxwdHwM3LhFiTxFRiSorL/xAAZAQEAAwEBAAAAAAAAAAAAAAAAAQIDBAX/xAAjEQACAgMAAwACAwEAAAAAAAAAAQIRAxIhMUFREyJhcZEy/9oADAMBAAIRAxEAPwDt9KpVaAUpSgFKUoBSlKAUpSgFKVGdb9Q2dKqteYje21FUFmc/CqMmBk/Ap4C6SdeWuAZJgfJqD1vq+yNJcv2riXNlp7gWYJ2A4K/UIIIOMQa5FovVd25qQ+oc3JYqy3AhXBgi2ufbjwOSOScg0lNI0jjcjtup65ZS21xribF5IIb8h2zk/FQ5/ETRBwrXgpYsASrBe0EkFiIBwRHMitH6hr7nt/xNtbNhF27CAfdcGO0lSqwwP0EMB+YFa5c6kwZQJVVUA7UVt7XWYMICtvPdB2/1P+VY5MsovhtjwxkunbdN6l07ori4qq5IQudu6PKhoJFZlzqNtWCs6hiCwBIyqxLf9okZ+9fPuotFQ/uRbY7bqS8FlYquxz296sQCoiMf3jUZZ9RkuVdgUUKVnKqQYA+BErBExJHkxMMkpeUVnijHwz6I/wDU9jdcX3B/K+pv6Sdpcqh/rZVAZgswCKztHrku21uW2Do4DKymQQcgg18zt6mv29UNRbcIxUQ4CKGUyNjFFUEz55885rP6Z+IutSyunt3j7UBdwUhlULs22nyREA4HIOQDFbKRm4H0fNVr5/8ASHru7p9RL3WYFWFz3WJG0MWXDFiChdzE7mG7J4rq3SfX9m87W4ZWtoHbIbBYrwv9QlJAyN4/Op2KuLRtVKt2r4bgzGD9j8H4NXJqSopSlAKGlKApSq0oClKUoBSlKAVWlKAUpSgFKUoBSlKAVa1GoCIzHhQScgcCeTgVZ6n1NNPaN2621FiTBPJAHAPkgVxL1l63u3y67z7VyAtvtCBQ27+ZMCQVjmTBzGDSc1E1x4nP+jaerfi4d4FhAoMgb1LFjiCNphRkf2j+QrX/AOLuaq/7t+6w4UKxGFUkiduFbcZgf5c6KrEw5IczEEExAAAjcJktgCImftWx9H2XSqb3W81ohi5AtoSSo2AGWYAiCxyYiIzyT2ats7VGMKpEz1Ppy20B06oTAVU+D5a4/G2FIjyTMGtM6rq7One4tvezW4iQqwAVIBYgMwWV7Z/pHIUVO+or93S2UcNa3WWNsBmcNcUdk+2TJnYGDTwDHMHn+s1JuO7XBDM0tiDMnHEqJgRHir4It9ZjmnXg2S9rja3FyQi/QocHaSpgKIkK2VnzngSKjtL6n1CIiByUtyUScCWnlIaRJxOMfFQinloEyf2n75+Kk+l9Hu6h/bs22uOAWKoJMDEwM8kVv+OPsx/JL1wsa24bkm4xcmTJJwT9RAmBMCcV6fp5tCw1yNl4bwuTgNEskAgGIBzIH610HpP4Kapri/xD2Ut43gOzOQRlRtG0GcTPjyKg/wAQvRl/QXSYuvpjBW6x3KGaNyMw4MgRIEiOYq6SqjNt3ZHajVsbIuz/ACySogBQSJwROeMZNR/vXG7YBY4Xuyox284iJMfJq1Y63cNtLRb+WhZlWByxPJjMSYH3NZvQkBc7miZA/u8HHxM+Kzf6rhqv2fTLs9JAEe5skAYQEYM4JIOTyRFXf/qWp02pS6HB2bmRuQflTI3QYGCfjIOayNam0xP5GsHWnemwzPiB5OMD5zWSk/Zo18N06L+I7i4wv+4TsW2iox3Ftx7nubpnO3MjHGJrpmh67ctPasakLva277kYv9BUGQEXA3ZMRwB5r5tNglSCczkMfI3YbbPj8+BW9/hrpdQl5tSLiCwp9q+9xwxVI3gmW7VB290wNxMGDC3C2v8ACklfk7zY1CuJUyP+cjxV2tM9P9fjci3l1W26QzIFGCFl9whWicgGBG0SRncUaRW0JqRjKLieqUpWhUUpSgFKUqQKUpQClKVAFKUoBSlVoBUP6n9QDSWDdK7gCBAIHPnODBjFSd+8FUsxAVQSSeABkk1wn1n1y5fvu29trFmtJ7kjaFIUgAwoIIJngkifFUnKjXFDZ36RGeovU12+9xncqp+uTI/swFgCe0RAwcioRma4paMlgNgB7dsAITMiOweceQTWTpFYBtkq4CFdkbgjTJtzAVv+kJwQrkirF4oSWLs9xWClQzl2jzu+kxtA+qccYxjR1xmYjFtoAxO4gjzAAkGYjIxGGBrY/TXUbNm8TdHZdS2oOIGN2T4EEYHx+lQIEz3SF5naDmCQsYMDMAj+mapprodCrDcltZLCcKWA2kc4LCOCJj7VLgpRohzpnQvUfW7WnDBmYSjKoNncCSqkQ5EOQobEkGTJEVyPVtLFhI3kkSQIkkyYyTg8xx8CpbXM9w7mvl8QPdyR5iTImRyQDUedGRkRzOSPywDiBgZ5+c0xxUEZ5bmzM9OdOGo1C29rNvfhBJ4JxEE4UmBEwBjmvorp/RNPok9rTWlTmSMljidzHJ+kfsK57+C/TEZjdcoHtkhAPrJKLun4QKCP7xcg/SK6k697T8/+f9f8K0T9mEuOiqI3k/tV17QZSlxQyOCrBgCCDiGHkGvVuvV0iDVip85/iJ6PXQ9RNu2ItXEFy0BOFJIK5JkqRE+RFQVyz7ThSy7gZO2SIMQCYxiPymulfj3PuaNlBkW7st47ikCf3P2rl9h4jtDDGM5Aify55qH0vHiJG71PaO8j4BnB44+REVYs3jddA1xbVtid1xswo+o7Vljg4EZ+wzWy9XOgbTWTYH8xsy7dy5G4OIIYjPBAAU/add1FlhlBttEA7sFh/SdxUdp3YHByPvWaikzRttFvqeuti466f/pKf5ZuLDlYBMkHtE5Hk+fis3p1hLif9cobvbtG4btpwWg7SJhguYPkHnE6d09JAeWJ5XEnPABjkD7HmSBUj17RQzP2IHgbVb6RtgGIAPBHb5gZqXRpCLS2fTp/o7VXX0ROmSxpn91UdGV9tyAFN6CO0EEHAzs5yY3Tpd72lKlYNsDeUO7d9x/VJM4ORnnk6J6K9barWX2JsWWNqwimGKk7mEtvMgAlVlRIxzgTL6d4ti66GyNQvaFdiWdju3Er9KED9j4muSUnB8KqKkdCtXAQCPNe6i+mKLY2RG3AXcWj9Tk1KCu6Eto2c0lTFKUq5UUpSgFKUoBSlKAVWKUoBQ0qhNAaF+JnXXtqtu27Ljc4AtgMN2BucycKx2oCeJIkTx6/rHWeWYke2ucFQQCSQZMMY/OeYrcvxK6kP4m7bVWbI5YsxdVHegZSVHdtxIkYjNa0NIvtr23mJEuNydpLkbe2PEHEkeTXFNpzs9DGtYJEFauKQ3usZ3FmIX+okkhgASjT5g8sMbs29VqIJFtSWcLgAzEBQY8D7fcD8pLqGlbaUS04cjDEgic5Yk8x+3PxXjpaxdFkHbsXddcYJwBsBkEA4X8p4zWm3spr2jBs6NlWQBJ53EfBBjj9j8D4q3ftFeQVLAZB7TnCsPI4gnz8VnjSK5uNbjakGHjuAL4tkgFY2nPmBVL1gd20wjFgQxB28wd24L3EgY4wZqVIiRH2LW4ThYBYSCBg5WZxkHnmD81fvWGAQshUOZQsNu4EiIjgfbgZNXtFfVUZDBU3BcZGgBtqKcvzIJOBJrGe/hEllyxEEtt3CCAP/iT9qV0i+Gw+huqjTa63dLoqMdlwkyVU5JKfJ4nkBjXd01C3VW5bZXDDDKwKsPlWBifHNfNBuk/1ArBA3CCD8eZwBP5/YVmdF67f0ZIsO1sFhABbbu2kdynsbBMBt3gxiatF0ZzjfT6MFwgwQR+YNedXrUtobl5hbtrlixifsJ+f+TXJdD+NV/Y63bKe4w/lMhKqpkg+4hYyBg4I4jzNa76r9Z6rWSHZ1skyLaxt8EBowzAgEEkxJzirbIqoN+Tz6/8AU3/1HWMyFhatgKgYDHyQPAJzmf0mK1pdOQVjLltsD5mCDP3Ij5kRV22xAJEgzyPvPzj5/YcYq9pzlDgFiJZT5wDBHznAzz81Fl6Mm2vtrb3chyyxE88wQQQTGDyN2KtXNQGA7VVwSSSzQd0EgoRtGT9sQM8V41rh7gVDhVjBgZMbfjAP6GvS3TOJGRmYgfYxGf8Ac/FULGQmoC+45Q7mOGBEKGAmAZMk/Ijj4g4d25vYsxJLTG7mDEfaJj9zEVcbOSYmRIGBxx8mApOZ+B8D5kiBwZY+IMYgHk55I+1B/BuHoPWWbN22Lii6+oDW9oue2Le3aV9wkgFSAwE5x98dV6XpAlrZbQKnthApdmCckBNxjbDZiJIHxXGPSfTDevHfauXraoQ0RAdkw2WEmVkCZPIrs3Q9YdiJdfdd2nd27SdhiIHbuAjj84HjGVbE+jIsObZglmiBLZP6n55rYbTyKiEZX+k/sQf2Iq/obu0lfiPGM+AfNbY/156M8n7dJSlUBqoroMBSlKAUpSgFKVWKAUpSgFQ/qjqTWNM7ICTBEggbJB7yT8eMHJFTE1zX8UtYwYLvcrtkW03LtaCA5cYJ3FefpAJ81lllrGzXFHaSRpHUY91mtOWYFT7bEHJDrO9swwbHIMNxwNe6reBCQOxEIRfp3EwSxA4wAJPGfFZ13VKpCOzMbtpGItkKgPcyM4A3QCxfOfJxAqxq9AGeBvZVVA5faAuTBCg5wBAPnOa48a9s75SXgiNPdVXHLZMkgkFgDG1ZwAY8eKkXRbSM1tSGfaXLESqiAzHwAZnbkZxMVGdQ1gbUTs2Ku1SIO4qBmZ5mP2Pnmr+puq6qzsVa427PBEEqoT4GP3Nb19Mdvhd0KIruu1GU3Elyo7MzG5e5cDBE8z4qxetW133bmQXf20ndHceDickkYHnGaydBoQincYDqsxgky0hJGBBET8GrF+2L4/lyJGN7buAM3H+QIEQAJiDGSaIafwwb3XWAK7dgYz2hZHJiSOZ5Ij86xX1bXF7YVUMiMMSxPJjuM58fYcVIL0tNgW7dKEXdoaCUQAbjwPqxxjleMxkarp9ptOkbtxHaS0rMAMbkfSxYMIGcAeK1tLwYtSfkw+noPbP1TAYmBjb5zyACPM+ayUuMCAWYqeCBggQeT4nPM8zQKhZN0wx/mSeMTtUjAEgDz4/KrbqIGyQCQGRidpkmOfpYET/mJwa3bLJcDWmAkEIPBH2g88zwPHHiJr30/TG52Im9jEKdo3H5IzgeciO0/n5ViFJJ4IJzJG6YGfufPxMVsHoXqNuxqB7hHcCAxgBTzBJkZkHJ+eZzVukWirdEXe9OX7RUNbgHG9iCJOIJXho2/H+BrxrumXbG0XkIPIKceCGIMcxPHjzW29c6pbs2Ldk6h7zhi28rLxvLDcBwVXtn7xAgCtc9QeoLmqKm4CFkPmAXiQMcLiRjmM54opSbNZQgo/yRtjaIxtgwSvx8/mPP5wfNGLGTuxmImRHAH/Pg+KqE3SFgGCeZ+TkyMiJBqltRtBztGRHMATieJjOI/ORWhii/7RYgGFkMQYIDcnjIIEgcQDk8VbFzlcf4SfqG0xg9sZ+/MVbRpJJPmJkZA8wTyP8ASpHpfTrl0zbtPeWy266Fx27gSpYf2grgefgYzD55B0P8PbJsWLVw3kNu+xm2Qe0wQHJnEedwEbwCa2TW3rlp7dp3Zd14lXVBkMl1yCTIXc3bjwsSJzkax1uuGcLbuXP/AG4VvbYn3NrCWIJIU52jBIM8YvX9DBRGZruIdrkbm2xBkAQZJOPk81y05Oy1oyLV8B2hcALuIiCxwePiP86zt2Z/5zUXZhVAAhZIImTycz9pMDxms12Ptgcnz9/P+VbRdeSrVk1aOK9isbQXJQflWTXYuo5mKUpUkClKUApNUmlAVpSlAUJrinq3rfvam7KM5JuJbLlFS3tU7W3Ix3rC3HMz8HxXaNRa3KVPBBB484818+eq+jXbL33bAF02zbBkBILS20EKjSi+CZINc+aO1I6MDUbZBWdOxNtSCGvAOSQZFsgMWk8yP0JNedbqmF1yr5c7iSchVkShn+0v6AT5xP8AUbgtEM7W2YbkDIFUADPYFB7FKndJJlgO3xr2otrcftbcoDGd07EwDAGAASCSP1+2UZbG0v1JD3F/hhcuuN7DgCARPDRiADkxUInVNsi2AYAC7h5gTEAA/nz/AKyenRltEe5biGKoQDubcm5bO5TLEGYkRDQeBXgaDTjcqk3rm08KbYRiSsvvl2jtbtGZj71bhnvSMG7qCrMxuqW2FYJ7YYCSuf8Au/Wr7WbSbQxdiM6hJPtyQCIKzMkn85PERVdF7W/dcHubBIQqSCwxtYyMDPGWgcTNSur6rbayq6YBCoWbYtNyU7nlFKvJBIDHhsQRmb+C78mt6hluXCQW2/niR5X7SR+g8RV62+22qoqgruJacnkQ2BmR8/ArHXcGO9TuMkqcZJ5MD5kTU1pdIt5FS33XmC7fbUkGQZU+QRCfSCJLf2c2fgj2RNpj/wBswBAz+n+3/gVdtWe1zk7MkQ5IHzPAWPJ/3rdfTvolLlpbl0wCm6BuGInkYYxsbMdpBkRjarPRLa9lmzaUBc4EkEQd90AM26C8yFMQDJJFHNIlJs5Ymiu9qhW3XNvtQDLdxEL994uDHxFY+BwqncSATkqVzzEGQ20zP28T2h+nqR3qWYkqdwJDe5dM2y5zEwIJJTbE5O6B636Kt31aLhtG3B2mygA3KLeUQ7+8orBcwOB3TTZE0zmCIIkKDkRIiY8EDzwJ/Y+aoqADGCwMYiZ3R/8Azxyf0ity1HoK417aNirs7SPdZZAX+razCW3Y+/2ge7vpRrd3uNsoo3du4bsQ6gMOVJnIzMjFHJJWFG3Rp1qyWM/TMZ8DOQo4HIMflVx2LEHszg4gYxndyBPMCJzzW29K9DuWK3CAynKxu2qDLO4E4ClRtHO4ZxWzaX0Vb0wuW3sfxC3BNu7dCqbcjbnPachgQNxn7VG69EuNGq+nfQVy61s6gXNPp7ltmW5KCQBKgbp2sSQwnMA/p0HovR7TWFVSuwSrGyzBnAY5uGAc5wZIDnJma89N0f8A0LTXXdbalTbyUEAupDFQd204JzAMVsJcAYPMR+3+X+9Zt7On4CVdM25obVxAjW1K+AQMfdfIPmRmtav6svdRbblSna7XBCkSFlZPmMHg0ta9lvlDcdLZtlogPkGDswxtiFJjzOI84ydR2XVud7ho2h/pILIC7HZKbFuSRJAOB9q5cidJcIjFxPVu8Le5XcBxDM0x7p3tbCKhPYJhoHh1PzWy3bXxz96gemG7OxwjqGF1GC8BgSAQeCs4bMx+lT7XgR/z9atiXlkzsv8ATNR3FTEipSoHo1zfckcQY/QwZ/Wp6uzG7ic01TEUpStCgpSlAKRSlAVilKUB4ugxjBgwYn/CRNcP9TWr3u3EvKFu6i4NobgLb23CwyAyna45kyo4mO51x78XtNbu6pP51uLSD3bZYblEll7eSXx+grHNDZJ/DfDPVtfTmV7Wb13ue/cwcxliwBBjEYIA/KAPIp0vS2rTr/Ei4JkQk4n+pAOdv9nEjxV7RaIO9ziF3XAXYqxMqOycknu5/wBa9WNE73bSK25mRid+YH1EHzgCI5/eqOjWmzM6n0V7Se5adbqfUjAE7piQ23AI7oIz2irV/TC5bNyTau2yqMA3O9T3BwZhyrgrGCP2tWNdetvcNh+wZIPcGkie5RtJwRnIB5Oataj1W0xctKwIhhDLuGD3AGCZAb9KpUg6+mJcu9rqw2HEncAAy8EExmD8T58GprUkXbhvW7gtbslSAGuYEvmQWlXbaBMtxkmoq57RHuoNiMdty2zb+IyoOfj55HxWYqAvagLuuW1YRAH1sSh5gQwGPgfnVpfAl7LQ0rM0yzEwe5hIXILRy2FPHAH3Wunel+mrpLZSdt9re5oSdrSQsOBDAqcSQSSOCYOF6X9P3LdlmvZY4YEKAoJyW/rGARK4hlIDdwrYbjjeLe1tzkySw3ADa6gBO1UIQYPIZjHK1WUqISsbCLwBFx1t7U9zekz2ysXBJBgTDEFmx5IvdPgs0jdBbuDMJJtAqVQY2xu4jG0xOawve3dx2bj3OuG9qdyC3gQSFkANH1YP9Neb13wHKNbXcAC0RG1lCsBwArAxgqPIg80p1LpsoWjLJDb22sjnwII3QEJjbLI20hZkQCwEGso9BY2/rhzBiBsmDgQAduT/APrPAFR7ai2pVgv0Xi6gztXGSoMdze5JK4MiZ21MDravCqGyYJgQvJ7jOOCOMnFTuho0een6Vb2625KbVkhMGd0NJYfI8DzzmpBPT2nWJDuV49xp/wAIj/CsLp1pLV73Bu7wysSWZcndJgQO4GT981nWOsae4C1u6t0AkH2wWEjkTxIkea3hWtmM7ukQKdNWxrGbcwF1jiIX2yJKg/IYA/JGOM1f6nq2cL7O25vdMsSAwZgCEPyQcE4/OpbWaX3rRBJtofIjeQCPP0pPGJMeRVrS27Y27SNwMIgiW2ydoLfYT+X7jP8A5dIlu1bMfWdAf3FC3dtr3PcYBV3AooA2vyAx5kNgkVW/aWyfklfqPLAeGP5/GKlr2rcNHtyp4ZSDgRlwYjzgbv04qP8AVqD+FdgYKrK8HukACI8/6/nWadvhCl9NZ9YdTWxbF9e66pC2iOBv+oNHG5VInkZjNW+natDsKWhDjtMNMOZAbnMszRjPMxWr6jqKX3t2WDAQHRtkhSz7u4RBRktEAsD2sJgAgbTpdIRd3ANtA4Ig5Y9oH3bAjwBE5rSS6iy7ZN9K1CKDyQOwMPJD7fbA5kEj7Rnisl7gMQTLhiFMyduDjxmAfzrAudTRoRgLZG3bduKNquMnbvAm4PAHM5jIqQ6fZVpfdvLEw5gbhPiBwIjHxS3eoXiyb6KkKcfr+2Kk6xOnLC/rWXXdBVFHJJ2xSlKuVFKUoBSlVoBSlKAVw38Y9ZcTqG1Ba23LdsCAm/ed4G/vB8IAWHHExnuVco/GT0bZuTrrt82/btG37YVSXbJQW9zATLGeTAkRFQ1ZKbTtHMF1lwg+4BZNkHaUmWJgdwzysn4MH8qy9PqbaovuW7bNqCrFt5hVAaEMyu3dGcdwrylr23XSvc9zUMVZrwLMqgozDTtMbm3FJPEmBMVFa+4bIKG3we64vy0kAqRAnaf2Nc7h2jrWTllzUXkBMW2WCVJUqCfpnkQ04MGfPAzWHeuXcgQVnEjgeOPIAH7VsenV74GF7JEKiIFklp2pgGGiZJOOaxNZp9hg+MZnH2P2qu1cRL70jrCo4V9xEE+8sDGTBTyBA8/p81t/R+mi8tmV7jhBtnegaGyPpXBOf7IAPdjUfbO8bFkyAR8jgzPgff7ziuidJvFwbqIXAjNsy7oWBW2AzBt5aRtIwrEQQxms23RCJPSaO7Ys2lRldBu3lDbAKHaVLLdB7vqAHGYjuNZ9jUSI3EKqqSzOx3Bl3Ah8yAA2RGE7TwKytL0FyqOriy7IpKoP5YO2BgENuiBvDDiRECsjp8WXZWtgMYAHCuD9IUjAQMXG4jd/ak1k6fktbj4I1rrFJIbsCbQhWO4GFJLFfuSR/TgNu2le0z2nQKGt7wNsgG1uYyVAmUbHBEncYI4Was9EtKzqO2RIGQOIlf6ZHEDj4qypu3QBcWB7uxmHazAP9e3b24g/riAcQsd+TTf4YnQ2Fm4bb2MsnYyhdhAADSBi3nYOGkRk8Vh6xWss0KlsyXUWx2kcyqkjaMQZyIxytTmp6S3unJJn+W8Dtk/9OYiDEGeR94rze6KxlXQXJyfnPn7ZnIjiryx/rRClG7slBbG3HEYioe7qbNvVbNyIXTewJCjduOZ43EZPmM1IaZWCKG3BtoB2j4EceDWBbso11v5QLAj2iULAXG3SblwTJlRuycQPiqJbOirdKy4ust3L5W2xZbSbmdWldzMoCQDDNtVv+2fuawOsaBrbfxSl2uIGtoFKrh4AKyID7v7UiC3FT17oYRmuWFALkNcQHBIG0Ok8EfFYto/xCMpxH3yGRgdpXxwf280nFp0RGSasztF1LetrHe6ncCY2sFBIOPmR4/L48eoG9qwbxlhaViUAktiO3yWnEeZP51GnqjWHG1d5ciVnuMAzt8TwZJgeYmaj/WPqa6u1Taa3ZbtNw7LneYiQpIUABo3AyxGMVrFQa75Zm1JPhZ0E3bdi4r2wgtqL6kdy7FgQdw2nerEbgcQfBqymui+4D3ypAIn+lpaBbLDKnmCCPueBFr14NpGtJ/UxuF1VSoU7O0FgIJEgswLCXiSMUs6B205vhyLYGxkJBZFmFgqcBd2ACCyngMTus4r2E36Nt0FpXO3YHMbu4T9QiRI+Pir2n6orFlUofbUnYhBJCyIQDBypGPIj5qvQOgWH0iG8guMy7mZizEEgqRbYmRAlcQZmcma1TQdJ/wDcvpkJX23KhzcXd9CMVyMkBYM92JkEzWmnSu/DqPSmJtCQB5EEEEHIII5wR+s1mVjdP0nt2wkltvk/mT+wmB9hWTXQvBzsUpSgFKUoCtKUoBSlKAVrf4g9MF7p18FVZkQ3Lc2xchkG4EIQZJEr+prZKoaA+VtHoEupeuiSe9/ZBgqLY3Pc2qRwSYjgDmo3V6i6bY9whwSAPpuCSNw/mSYYYUiQYn71vPr/AKGdHrQp1Fi2L+ou3zehTdRb24FGtrLNbCbgcQ2/jBrRtNaUbmksvaLiBTmSwKyfjsGM5xEVWq6XTviMroXWW09xtpdi7sHRkj7CApJ3EyCsYgZNTOq1ouDcTBOc4ieJmtWtyFKxJkFDGR/VIZWlSd3Ak5+RWcz+0YtXbjNncdogjkhpJ3/1kEz44mBnKKfTWDaRNdH0fuMxABiF+VEkTOeYZceZrbBoNqMdhtW7jgBluOPcYDY1ksVm3ILLuLHzExh6a6W38ILtzafeLwyKssrOzAOkrueXaIkiTxW0en9Zp/aGkum3uDErvJi7vcuGTcB3ZAxwcDOK5JK5UXvlmd6Z67b1FsIGAuWxDISJ2r2h/wC8pEZHmR+frVar3NQEtlYVWDnmZK9iwee3PIHxNaR1nQWberuqp3qTLMRlWwNgcEEkdh3nIlQZmalPTOLoCdmO5ABACkw4BwoJJx54E81RunRc21UZpBBKI6sFlJBEtlj8N4iZHOayWZpDwDCkAEnmT+2MSf8AWvWhTee15BEtxIJ/xnx+lQHrv8StN0tRb2+9fIkWwYj+87f0j/GurHC1ZlOaXDYluuVAAjcMnIK8fpPkf8FX7lyCIPMzPwB9Q+PHGM8Vwz/7hdUXzptOV/s/zJ//AC3f6V0f0X690/U0ItA2b6CWssQTHG+22Ny/4jz99dWjLYm9drLIBDXFDSQ6+5BnzIkHj48VZ1FhraqBi0sMoAlgVadoAgbcgzk8z94rSKPbG4CTIYHMmSDPyZB/epDoWoZbxtAym3cJOU2kDav27gY4GfsK5YzTdVVnTrS50ua/q133AAwt7EJMgGZMbu5Rt4HE88cRXp2rtXbi3G/l3sgwYFwDB3AYnMyfkfNU61be8VFsDsD5bBYkABbcg/fuOJjmDVj0j1xL4Fh0hghIWBBVWCNvhiC084j4+Ba3tTKOtbSMb2rdvW31CkMQnPnbu3FZMx3KT4/avPWtSwsFVUu7FQqgA8MCSdx2hQFPJH71c1NlbtjStcB3K6KxJO5Sd9pQWHgsApMiZqRbSgvI4AWBnwD+WDgf7VjNVK0axncaNe6T0AWbZa5bQu4M7RgbjO0n+oDGYiAfk1g9Q6S1w27YYWVJ2lkBBVQGHGZhZHwfkDFbbrDKgSZOJ4yZxngcD/4rCuOHIYiWSP3/ANP8sj9G72sjVUSK+nbf8L7OnLWTyrI7g7oGXKsC6nEiYNat+GnuO0lUhiN0hiQFmFkr3ZmGYjO+AZmpbqXXkawbNp911lEhQZVMFzED+mcDwTxzUr6I6cqWjchZaFBWSdqdsSfGPpAAGIgYrsjOMnSOaUXFWzZxSlK3MhSlKAUpSgK0pSgFKUoBQ0pQGj/ib6JXV6Z7lm0h1SBdjmASobKsTggBmIBBzEZivn3o0G4Lbu9u3MuyIC52y0DcR3TCjIAnPJr65IriH4t+g00pbXWdxD3O9TJ2PcJf3g4yF3ADa0iWxGKBcOf2NS1m4SAiNta1nEhlyuDIkGQ3z581kaAK1yLmN8+43uBNw8qWgiSdn1AnLfVNerJC2mKhbjMLYW4CBtYNuO62w7twDCSIDBoZqaTqJsXLT2H71COsrkMpb+VtVjvHjkE7vmDWTR0pnaPw/wBKg6ZbZAuCxBNsoyyQSGlm3GckoQpnAHFSXTOkLbt3Ny71a7dKiAYV9vZtPaYYHx4HmtQ9F/iFvsmzdtP7w9y4721RVuTcjeFxtYEqu2DxzOKztN1/UXNS38OLkMFCo0857yrAooPJYSAPMmsZySZCTa6a/wBc07WtZff2lCchGQ+2w9vYBsSFzNyDIIMZGY2ToiqGtobZW5cT3Fb21VQEG02BtaTEEiTMN9qp6l0t5bwa6Cd6ge5bO1AUIOyCZBEuRySC0EExWN6bYMv8xWIAxv5iNkjuJPcDgHH5kVzO1PprGmjdul3IRnIEhSRBnAkgeP8AKvk71L1VtRq715ySzuxz8TgfoIFfWunuBwF8bSJx5G384yea+X/xB9KPodbcVlOx2ZrbeCCZifkcfsfNd+OteHLO7NWqd9E9YbTdQ095TG24oP3VjtYH7QTUHFbb+G3pN9dr7agH27bK91vAUGdv5sRA/U+K1ZVH0R1fpkXGZCFkyQRIzmYGQf8An3rF6R0WHNxyWdsfAA44nz/tMxUxfU3LhjieazLNgLA/OuZwjtaRsptRpltNPHitJ6Gfa6rdDiNz3VB4Csx3rtgwSytBkDLR+e/N/r4rnXqXTbbt07sMxZsEmWGFAX4Mc4gZquV6pNFsX7WmTHXbyW9XbDFVs6iy1t2Ur2N7pe3djMw7NnjLE8VlaPVsysjgC9ZYi4FGCZJDgE/Syw0eN0TWv9VsbdStuMWktWh2j6oBx5ySTiYAOJqvqNmGtuOjEbFS2SpgO1tVJDkfdwMz9JxWUndtl4x8UT99lVG3YVQeZAA5+cwf/FavrfUq3Sy2+1RhicFgMGf7KywySB4/OK1XVTcUlGYwsyzcCZJD/O2RETOAYqG0fTTcJDbiZK7CsyIO2Cx7h45JXcax2RvHH9Nh6T6evEi5ZO92Kw8qVKkZDBu4czieJ+K6503QrZtJbQAKigAD/E1E+kvTY0tkAw1w5ZoAiY7F+AAAPuZNT8V34ceqtnFlybsUpStzEUpSgE1SqxSgK0pSgFKUoBSlKAVZ1elFy26NMOpUwYMERg+DV6lAcU9SfhPdsO9203vWEQM5u3bnulVDPctgW0IIZlBPaSd5+5rmuo6qbrsz7CJuGZ2gBu5VUSTtyIUeB+31m6TzXMfWX4XXGuNf6f7Nt3bfcS4DLkR2KxBCW+1e0ATJkxAqGrJUmjnfpXrli1aC3Va3j3GvK5aAwGy21nuZrTbUViIIMf3TXWfQlm0Pce2ILhSoJBm2ACrpH9BLY5yDJkmuFdZN1dRdt6tDbui6Hezbbas3CjMSASqAjbBWc5PAqZ9P+r7mlZvbnat0uijuW0pmUG47o5WQSCuSDC1jOFPZGkW3w77qbswF5YxOJGZJ/Tn861n1lomtt/E2lQlSm4spJTYZBkd20gweQIBg5InOmatdQQ4J+kBhtdM4YkK4DbDuB/wNe71yX4gLM/AAH+wqko7LpZOvBAdN6ugJ2urspPuBGwAOW3HG/c23bMYj7mR6r0+xrLRTVWw6/wBoiY+D9vzwRWj9NsE6pmFqPeubrC4KlZB2hWIIcAA+AImMGui6iw1u0LVvuLEBnidgfta4R58xP64FZYnJXRedGj2/wN6ezbgbhU+N5j5/P/Gt06P07SaGzstBLaCZjzEST5Y5HzyK1T1BpktXE9hpUXCji27YiCZEkgqBDQRG5SYGRjaWZBbkENJYBpDQCZg5IOY8t+VaPO1yiFitXZ0bQalLiB0IM8iQSD5Ux5r1rNaloFrjKg57j/kOf2rnb2VYS4JBwWBmFMEHgHBnJP1AxjKyGg9NNeUO9wpIYA2zLMsjaGLSIAURj744EfmdeCfw17JPrHrW3bEWgXbGWBVAOSZjc2AxAUHjxImI69dNy5MboAftnJAYANsUkqo5yORMjByLHpRLdwlma6sKERwoCROBsgEcflB5mrOs6Ktp7b2gLdvePdX+lRlzcHme3iTJ2wJkHGUpSZpGMYl+3YI6hqLxG4W7bXgMxuiFUHhiGD/YQDzxAM7A77pgqRvOO45Y3NvKzMjnIY4mpqxrw1vVOSFuXGtwo7W9sE9oB5ju7vOZjNYF7Sb3DDmATt5YxIBIBLTJHxxE0m+cJgu9Nd1Vg/xTMm1UCoVYQokgyWTbAEkrmMRkxncvQ3py1eUX3BDW7jJcSF2O1uAHwuV+lok5A+IrYfTfp1UVLjoUuBSNpPgxBcDBcAQD4BitiCxW+LD3aX+GWXPzWJUClKV1nKKUpQClUpQFaUmqVIPVKUqAKUpQClKTQClJpNAKGlKAgPUPovTavuu2bbXFkqzAju2FR7m0guvGCfFcu6h+BuqtoP4fUWbjZLK6G2FMT/LI3SN3gx4mfHcKEUfQnXg+ck9S6vSXNr+8LqGGIVoa7bBUW2uMT7h3XFDFYBhPqBzvmr6l/Gr7YdkcQbqm21tpcbkW9bgwYEwCcwYrpz2geagtX6RRtUNUty4t0KEydybN0soRsBmgAtk4xBzWU8ey4XjKmav0PRmxfDyHCqQAVUE4CfywJ2TBOMSz8AmphOqOt51YFdyBxdVSVJUbiGk/SMqMAiPk1LDoXdukczwec/f7mrC9LZSIBgEknBnBEn5P6T/lXOoTibbQZqnWL733R9pZtjACV4JnfbBEj+kYyfuKsCwpQuHtrJk5uYJO0kjbIYuCpxHIg+Nm0fRyAyQSGnc20AACcHEtjGTx4q0fTrOpQBkSO0bVAUAQFAb6oyZI+ok4xFHBvrNFOK4iGGqZk2kNiJ+RMDOZxBiD5H3iW6N1dSgRz7bgQN2NwEdwn9iPGJ5rz/6ddXCQxU8xuBHMGfsT9jk+IjM0vpTcWZ0VCTMgsZMgEkE4kKPvx8VMccmxKcUjB6v1lAyhNtwz3EEwPgAjDMT48ftWBrvcvx2AqhkKMgtICknyIJBiYmRzW3r6Ytb9xkn7nxAG0/I/2FSVnSKn0qF8YAGOYgfnWiwN+TP8yXg0vQ+k7rKFICov07wJH3AAETmQIjdAiK2zQ9Ht21UbQSpkEjMnM/as6lbxxKJjLI5AClKVqUFKUqAKpVa8k1IE0qlJqAeqV5mlAXKUpQFKUpUgUpSoApSlAVFKUoBSlKAUFKUApSlAeRVaUoBVKUoQKrSlSBSlKEilKVAFKUqQDXmqUoChqhqtKgF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3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2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9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39" name="Rectangle 162"/>
          <p:cNvSpPr>
            <a:spLocks noChangeArrowheads="1"/>
          </p:cNvSpPr>
          <p:nvPr/>
        </p:nvSpPr>
        <p:spPr bwMode="black">
          <a:xfrm>
            <a:off x="609233" y="1605478"/>
            <a:ext cx="32624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将案主当成一个助人者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AutoShape 2" descr="data:image/jpeg;base64,/9j/4AAQSkZJRgABAQAAAQABAAD/2wCEAAkGBhAQEBANEBIVEBAQDxAQDw8VFRcXEBAQFxAVFBUUFBMXGyYeGBojGRUWHzsgJScpLDgsFR89NzAtNSgrLCkBCQoKDgwOGg8PGiwlHyQqLCw0LiwtKSwpKikpKSwsLCw2LCksKSwsKikpLCkpLCwpLCkpKSwsNSwpLCkpKSwsLP/AABEIAMwAzAMBIgACEQEDEQH/xAAcAAEAAQUBAQAAAAAAAAAAAAAAAgEDBAUHBgj/xAA2EAACAgECBAQDBwQDAAMAAAABAgADBBFBBSExUQYHEmETMnEiUoGRobHBFSMzQkNT0RSi8P/EABoBAQACAwEAAAAAAAAAAAAAAAACBAEFBgP/xAArEQACAgEDAgUEAgMAAAAAAAAAAQIDEQQSIQUxIjJBUbETQmFx4fEjkaH/2gAMAwEAAhEDEQA/AO4xEQBERAEi7gAsSAACSTyAA6kmLLAoLMQqqCWYnQAAakk7Ccs8X+MTma49Oq4gP2j0bJ+o2r9t9+XKRlJRXJ700SuliJ0rhnFacmsXUWLbWSV9S9NQdCPaZc4nwTjt2Db8an7StoLqCdFtUe/+rjZvz5Tr3BeNU5dK5FLaqeRB5Mjbo42YSMJqRPU6aVL/AAZ0RE9CqIiIAiIgCIiAIiIAmHZxjHW9MRrUF9il0pJHrZR1IH/7oexnnfHfj6vh6fCr0sy3XWuv/Wsffs7D26n9Zw7JzbbLTkvYzXs4sN2ujhx0KkdNNgOmk8bLVDg2Wk6fPUJy7L5Pp+J4Dy58xhmAYeUQuWo+w/RclRuOzjdfxHYe/nrGSksoo21Sqk4TXIiImTzEREAREQBIXXKis7kKqgszE6BVA1JJPQSl961q1jsERAWZidFVQNSSe05X4q8WPnMa01TEUj0qeTXkHk7jZey/iewjKSij3ooldLCJeLPF7ZpNNeq4gP0bI0/2YbJr0Xfqe084ZIyJlOUnJ5Z0lNMao7YkGmXwbjl2Fb8eg666C2on7FyjY9mGzbe45TDMgZFNp5R6ThGcdsjuHAuO05lIvpOoPJlPz1vujjYibCcJ4Pxq7DtGRQefIW1H5LkH+rdj2bqPpynY/D/H6c2kX0n2dD89b7qw2P7y5Cakc5qtLKh/g2cRE9CmIiIAiIgCeN8f+P1wF+BTpZmOuqqea0qf+Sz+F3+kh4+8wVwlONQQ+Yw6dVoU/wC7+/Zfz5deLXWs7NY7F3dizux1Z2PUkzwtt28LubbQaB3PfPy/JTJyHsd7bGNlljFrLG+ZmO5/8lkyRkDKDeTqoxUVhEfUQQwJVlIKsDoysOhBHQzsvlv5kDKC4OWwGUo0rsPJclR+1ncb7TjJkDsQSCCCCORBHQg7Geldjgyrq9HHUxw+/oz6sic28tvMwZHpwM1gMkaLTceS5I7HtZ+/1nSZsIyUllHHXUzpk4TXIiIkjyEtZOSlaNbYwREUs7sdFVR1JMuzm3mHkZJyFqtBXFHpajT5LX01JsP3lPRTtz57Rk8LJ601/Umo5Nf4o8UPnN6V1TFU6pWeTXEHlZYO3Zdup59NI0kZBpTlJvlnSVVRrjtiRMgZIyDSJ7oiZbMmZAzBMgZk8I4xdh3DJoOjdLKyf7dyfdcfseo/Q4xlswm1yjEoRnHbLsd08O+Iqc6kX1HmOVlZ+ep91Yfz0Im0nAOE8XuxLlyaDo45Mp+S1NeaOO3v1BnaPDfiWnPpFtR0YaC2o/PU/Zh27HoZcrsUjm9XpJUPK7G3iInqURPDePvMMYeuJjaPlkfabqmMCORYbv2X8T2NvzB8wv8A43qw8RgckjSyzkVxh+xs7DbqdgeRMSSWJLMxLMxOrMxOpJJ6kyvbbt4Rt9BoHb47PL8kbHLFnZi7uxZ3Y6szHqSdzLZkmkDKR08UksIgZEyRkGmD0RAyBkjIGYJIi35aHUEdQdiDsZ2Ly18zxd6OH5zaZHJaLz0vGyudrP3+vXjhltz+GnPXt7z0rscGVNZo4amGH39GfWsTyPlhn512Aj5y8+lFjf5badPstYux99xz+vrpsk8rJxM47JOPsJi8S4bVk1NRcvqRxzG4OxB2IPPWZUTJBPBx7j/ALcKz0WfbqY6U37Pv6X7OPyPUdhqjO28Q4fXkVtRcoetxoyn9CDsR11E5L4k8OW4NgV9XpdiKb+/ZLOz/AKHTluJVsrxyjeaTV7/BPuaoy20mZAzxNqiDSBkmkGmCSImQMkZAzBNEDMjhfFrsS5cmhvTYvIg/JYm6ONwf02mOZAwnjlCUFNbZdjuvhfxVTn1fEr+y66C6k/PU3Y9x2O88z4/8w/gevCxG1yOltw5rj67DvZ+315TmWJnW0P8AFosamz0lC69Sh6g9/wD2Yumn7k7k7kncz3d/h47mqr6XFW5k/CRI/EkkknmSTzJJ3MiZJpAyqbxLHCIGQMmZbMwTREyDSZltoJIiZAyRlt205mYJ9iLtoNTOoeWflebCnEM9NE5Nj4rD5txZavbsp/GXvLXyv1NfEc9Oz4+Kw6brZaDvuF/PtOuS5TTjxSOa6j1Ldmqp8erAEREtnPiIiAJj5+BXfW9Nqh63GjKehH8H3mREDscc8T+GLcBwCTZjudKbtwdq7Ozdj0P15TSmd2zcKu6t6bVD1upV0PQicj8VeFLMBwdTZjOdK7T8yHauw9+zb/XrVsrxyje6PWbvBPuaIyBkjIGeBt0QaQMk0g0wSREyBkjINME0RMtmTMtPYB1IH4zBNFDINLb5qDfX6Sw/EF2BkcnoosyDIGYrZ57S2ctvaYyTUGZZlszGOQ3eRNre515ADqTsAO8ZJYxyzIdtJ1jy18sdPRxDPT7fJsfGbpXuLLBu3ZT0359Lvln5YGkpxDOXW7k1GOeYo7O43s9tvr06hLtNOOZHL9R6l9TNdT49/cRES0aIREQBERAEREASzl4iWo1Vih63Uq6EahgdjL0QDjfi/wAJPgP611fEc6JYebVMeldh/Zt+h59fPGfQGTjJYjVWKHR1KujDVWU9QQes4z4/8LWcM1yKlNuIzcjrq2OT0V9yvZvwPc1ba8co32h1u7Fc+/ozRGWbr1X5mA+pmiv4ta+/pHZeX69Zhk68zKjkdDGh+pu7uMVjpq36D9Zh2cYc9AF/UzAiR3M9lXFF2zLdurGWoiRJ4wIiIMiIlUQsVRQWZiFVQNWZidAAB1MGG0lllOwAJJIAA5kk9ABuZ2ryz8rxjejPzV1ydPVTQea44PQt3s/b69L3ln5ZDEC52YobLYa11nmuMD+9nc7dBuZ0eX6advL7nJ9R6k7f8dfl+f4EREtGjEREAREQBERAEREAREozADU8gOZOwgAnecX8z/M4Xh+G4Tf2eaZOQP8Al2NdZ+73bfbl1h5l+aByfXw/CYigErfkA87u6Vn7nc7/AE68zAlO67HhidF03pmcW2r9IASsRKR04iIgCIiAIiIAl3DzLKbK8iljXbUwatx1Vv5HtLUTKeOURlFSW2XY+h/L7zBq4nV6H0ry61HxqdmHT4lfdT+n5T2E+TcTLspsS+pzXbWwauxeqn/z2nfvLzzFr4lX8G3SvMrX+5X0FgH/ACV9x3G02FN2/h9zj+odOene+Hl+D2kREsGoEREAREQBERAERI2WBQWYhVAJLE6AADUknYQCruACxIAAJJPIADqSZw/zJ80Dl+vAw2K4oPptvHJsjuq9q/ff6dbXmT5mtml8HEYrhg+my0cmySNh2r/f6Tn0p3XfbE6TpvTO1ty/SKASsRKR0oiIgCIiAIiIAiIgCIiAJcxsh6nS6pjXZWwauxToysNxLcTKeCMoqSw+x3/y68x6+IoMe7SvNRftJ0W5R1sr/ldvpPcT5Lovet1trYpZWwZHU6MrDoQZ3ny58yk4goxsjSvNReY6Jeo/3r9+6/ly6bCm7dw+5yPUenOh76/L8Hu4iJYNMIiIAiIgELbVRS7EKqgszE6BQBqSSegnCfMjzLbOZsPFYrhA6O45NlEH8xX7b7zL84vFeW2Q3DSjY+MoDdjlj72o5GsH/XuOfYc2lO+77UdJ0vpyaV1nPshERKR0oiIgCIiAIiTx8d7HSqtTZZYwWutRqzMegAmUskZSUVlkPYAknoANSfoBKA7zv3l35a18PUZF+lma66M3VKFPVK/fYtv9OvlPMzyt+F6+IYCa183yMZR8m5sqHbuv5e1h6dqOfU09fV6pXbPt9GctiUB15ysrG6EREAREQBJU3MjLYjFHRgyOp0ZWHQgyMTPYw0pLDO8eXHmaucBiZOleYq8j0TIA6snZu6/l7e/nySljKyupKspDI4OjKw5gg7GfQvlh4oyc/D+Jk1lWrb4a5HRMkAc2C7EHkdtenYbCm3fw+5yHUtAtO98PK/8Ah7GIiWDTCIiAaTxb4So4lQce4aMNWpuHz1P95fbuN587eI/Dl/D8hsXIXQjnXYPkuTXk6H+Np9STT+KPC2PxGg4969zXYP8AJU+zIf46GeNtSmvybLQ6+Wmlh8x9j5gibbxP4XyOHXnHyF5HU1XD/Hcg3Xse46iama6UXF4Z2dVsbYqcHlCIiRPQREvYODbfamPShstsb0og6k9z2A66zKWeERlJRW6XYpiYll1iUUobLbG9Nda/Mx/ge8775d+XVfDa/jW6WZti/wByzqtQP/HX7dzv9Jc8v/LyrhifEfS3LsXS23Tkg/66+y+/U/pPYzYU07OX3OP6h1F6h7IeX5EREsGoOPeZ3ld6PXxHATlzfJxVHTc2VL+6j8JygHXmJ9cTkXmd5XfPxHATnzbJxVHXc2VDv3X8pUupz4onQdN6nsxVa+PR+xyWJQHXmJWUTqe4iIgCInvvLby0OeRmZQK4an7Ccw2SR+1fvvtJwg5vCK2p1MNPDfP+y35c+WrcQIyskFMJT9kdGySDzCnZO5327jvOPjpWi11qERFCoijRVUDQADYStNKoqogCqoCqoGiqoGgAA6CTmzhBQWEcTqtVPUz3S/17CIiTKoiIgCIiAarxL4ao4hQ2NkLqp5o4+et9nQ7ET538WeE7+G3mi4epG1NF4H2Lk/hhuv8AE+nZreP+H8fOobGyE9aN0P8AujbOjf6sO/8AE8ralNfk2Gi109LL3j6o+Wom98YeDsjhl/wrft1OT8DIA+zavY/dcbia3hPCbsu5MXHT4lth5DZV3dzso7zXODT2nYw1Fcq/qp8EeG8MuybUxsdDZbYdFQdt2Y7KO8+g/AfgCnhlWvKzKcf3r9P/AKJ2QfrvJ+BfA1HC6dARZkWAfHv05sfur91B2/Oen9Ql+qlQ5fc5PqHUJah7Y8R+SsSnrHeU9Y7z3NUSiR9Y7x6x3gEokfWO8r6h3gHKfM7yv9fr4jgp/c5tkYyj/J3esff7jf69ePAz631E5d5neWHxvXxHBX+/82Rjr0v7ug/7Pbf69at1OfFE33TepfTxVb29H7HGolNeuvLTUHXkQR1B7To3ln5ZHLK52YpXFBDU0kaHIOzMP+v23+nWpCtzeEdDqdVXp4b5P9fkt+Wnloc0rm5alcMHWqs8jkkbntX+/wBJ3SusKAqgKqgBVA0AAGgAA6CVRAAFAAAAAA5AAdABKzZQgoLCOJ1OpnqJ7p/0IiJMrCIiAJQtBlt0MAqbhLbZctvWZYeswC82dLTcQMx3qMsPUYBb45jU5lL42Qosrccxup2ZTsw7zU+FPD2Nw2spTq1j/wCW9tPiWc+Q9lHYTZvSZYegzGFnJNTko7c8Gc3FPeW24t7zXtjtLL4zTJA2R4v7yJ4z7zUtiNLTYTwDdf1n3j+s+80RwH7mSGA/vAN6OMe8mOL+80S4bS8uK0A3S8V95dXifvNMmM0vJQ0A1nEfA+DkZqcQsT7QPqtpGnwr7B8ruO/cb8td9fXpxDaalKTL6UmYSSJynKSSb7G1XPl1c2axKjL6VmZIGxXJEmLBMJKzL6VmAZOsSKrJQBERAEiUHaSiAWzQsicVZeiAYxwlkTw9ZlxAME8MEieFCbCIBrTwkSn9IE2cQDV/0gSv9IE2cQDWf0kSQ4SJsYgGAOFiSHDRM2IBijAWSGGsyIgFoY6yQqHaTiAUCiViIAiIgH//2Q=="/>
          <p:cNvSpPr>
            <a:spLocks noChangeAspect="1" noChangeArrowheads="1"/>
          </p:cNvSpPr>
          <p:nvPr/>
        </p:nvSpPr>
        <p:spPr bwMode="auto">
          <a:xfrm>
            <a:off x="63500" y="-1539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518503" y="2132856"/>
            <a:ext cx="824273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如果可能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40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找出方法让一个非意愿的或抗拒的案主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lnSpc>
                <a:spcPts val="4000"/>
              </a:lnSpc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进入协助他人的情境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观点改变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" name="AutoShape 3"/>
          <p:cNvSpPr>
            <a:spLocks noChangeArrowheads="1"/>
          </p:cNvSpPr>
          <p:nvPr/>
        </p:nvSpPr>
        <p:spPr bwMode="ltGray">
          <a:xfrm>
            <a:off x="2500353" y="4383839"/>
            <a:ext cx="1638374" cy="83309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>
                  <a:gamma/>
                  <a:tint val="76078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32" name="Picture 4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7027" y="4434639"/>
            <a:ext cx="350579" cy="525640"/>
          </a:xfrm>
          <a:prstGeom prst="rect">
            <a:avLst/>
          </a:prstGeom>
          <a:noFill/>
        </p:spPr>
      </p:pic>
      <p:sp>
        <p:nvSpPr>
          <p:cNvPr id="36" name="AutoShape 5"/>
          <p:cNvSpPr>
            <a:spLocks noChangeArrowheads="1"/>
          </p:cNvSpPr>
          <p:nvPr/>
        </p:nvSpPr>
        <p:spPr bwMode="ltGray">
          <a:xfrm>
            <a:off x="2503528" y="5698089"/>
            <a:ext cx="1638374" cy="83309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>
                  <a:gamma/>
                  <a:tint val="80000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37" name="Picture 6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3852" y="5752064"/>
            <a:ext cx="351281" cy="525640"/>
          </a:xfrm>
          <a:prstGeom prst="rect">
            <a:avLst/>
          </a:prstGeom>
          <a:noFill/>
        </p:spPr>
      </p:pic>
      <p:grpSp>
        <p:nvGrpSpPr>
          <p:cNvPr id="44" name="Group 9"/>
          <p:cNvGrpSpPr>
            <a:grpSpLocks/>
          </p:cNvGrpSpPr>
          <p:nvPr/>
        </p:nvGrpSpPr>
        <p:grpSpPr bwMode="auto">
          <a:xfrm>
            <a:off x="112267" y="4581128"/>
            <a:ext cx="1435397" cy="1584176"/>
            <a:chOff x="2457" y="2000"/>
            <a:chExt cx="901" cy="888"/>
          </a:xfrm>
        </p:grpSpPr>
        <p:pic>
          <p:nvPicPr>
            <p:cNvPr id="45" name="Picture 10" descr="circuler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2457" y="2000"/>
              <a:ext cx="901" cy="886"/>
            </a:xfrm>
            <a:prstGeom prst="rect">
              <a:avLst/>
            </a:prstGeom>
            <a:noFill/>
          </p:spPr>
        </p:pic>
        <p:sp>
          <p:nvSpPr>
            <p:cNvPr id="46" name="Oval 11"/>
            <p:cNvSpPr>
              <a:spLocks noChangeArrowheads="1"/>
            </p:cNvSpPr>
            <p:nvPr/>
          </p:nvSpPr>
          <p:spPr bwMode="ltGray">
            <a:xfrm>
              <a:off x="2457" y="2000"/>
              <a:ext cx="895" cy="888"/>
            </a:xfrm>
            <a:prstGeom prst="ellipse">
              <a:avLst/>
            </a:prstGeom>
            <a:gradFill rotWithShape="1">
              <a:gsLst>
                <a:gs pos="0">
                  <a:srgbClr val="F8F8F8">
                    <a:gamma/>
                    <a:shade val="26275"/>
                    <a:invGamma/>
                    <a:alpha val="89999"/>
                  </a:srgbClr>
                </a:gs>
                <a:gs pos="50000">
                  <a:srgbClr val="F8F8F8">
                    <a:alpha val="45000"/>
                  </a:srgbClr>
                </a:gs>
                <a:gs pos="100000">
                  <a:srgbClr val="F8F8F8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47" name="Freeform 12"/>
            <p:cNvSpPr>
              <a:spLocks/>
            </p:cNvSpPr>
            <p:nvPr/>
          </p:nvSpPr>
          <p:spPr bwMode="ltGray">
            <a:xfrm>
              <a:off x="2550" y="2018"/>
              <a:ext cx="703" cy="308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8" name="Group 13"/>
            <p:cNvGrpSpPr>
              <a:grpSpLocks/>
            </p:cNvGrpSpPr>
            <p:nvPr/>
          </p:nvGrpSpPr>
          <p:grpSpPr bwMode="auto">
            <a:xfrm rot="-1297425" flipH="1" flipV="1">
              <a:off x="2525" y="2693"/>
              <a:ext cx="781" cy="188"/>
              <a:chOff x="2532" y="1051"/>
              <a:chExt cx="893" cy="246"/>
            </a:xfrm>
          </p:grpSpPr>
          <p:grpSp>
            <p:nvGrpSpPr>
              <p:cNvPr id="49" name="Group 14"/>
              <p:cNvGrpSpPr>
                <a:grpSpLocks/>
              </p:cNvGrpSpPr>
              <p:nvPr/>
            </p:nvGrpSpPr>
            <p:grpSpPr bwMode="auto"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55" name="AutoShape 15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6" name="AutoShape 16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7" name="AutoShape 17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8" name="AutoShape 18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50" name="Group 19"/>
              <p:cNvGrpSpPr>
                <a:grpSpLocks/>
              </p:cNvGrpSpPr>
              <p:nvPr/>
            </p:nvGrpSpPr>
            <p:grpSpPr bwMode="auto"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51" name="AutoShape 20"/>
                <p:cNvSpPr>
                  <a:spLocks noChangeArrowheads="1"/>
                </p:cNvSpPr>
                <p:nvPr/>
              </p:nvSpPr>
              <p:spPr bwMode="ltGray">
                <a:xfrm rot="5263130">
                  <a:off x="1859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2" name="AutoShape 21"/>
                <p:cNvSpPr>
                  <a:spLocks noChangeArrowheads="1"/>
                </p:cNvSpPr>
                <p:nvPr/>
              </p:nvSpPr>
              <p:spPr bwMode="ltGray">
                <a:xfrm rot="6078281">
                  <a:off x="1995" y="2274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" name="AutoShape 22"/>
                <p:cNvSpPr>
                  <a:spLocks noChangeArrowheads="1"/>
                </p:cNvSpPr>
                <p:nvPr/>
              </p:nvSpPr>
              <p:spPr bwMode="ltGray">
                <a:xfrm rot="6373927">
                  <a:off x="2071" y="229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" name="AutoShape 23"/>
                <p:cNvSpPr>
                  <a:spLocks noChangeArrowheads="1"/>
                </p:cNvSpPr>
                <p:nvPr/>
              </p:nvSpPr>
              <p:spPr bwMode="ltGray">
                <a:xfrm rot="6906312">
                  <a:off x="2161" y="2326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F8F8F8">
                    <a:alpha val="3999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</p:grpSp>
      <p:sp>
        <p:nvSpPr>
          <p:cNvPr id="77" name="Text Box 42"/>
          <p:cNvSpPr txBox="1">
            <a:spLocks noChangeArrowheads="1"/>
          </p:cNvSpPr>
          <p:nvPr/>
        </p:nvSpPr>
        <p:spPr bwMode="auto">
          <a:xfrm>
            <a:off x="107504" y="5271374"/>
            <a:ext cx="1454795" cy="317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策略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9" name="Freeform 44"/>
          <p:cNvSpPr>
            <a:spLocks/>
          </p:cNvSpPr>
          <p:nvPr/>
        </p:nvSpPr>
        <p:spPr bwMode="gray">
          <a:xfrm rot="16200000">
            <a:off x="1672209" y="5954910"/>
            <a:ext cx="748556" cy="9683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2" y="202"/>
              </a:cxn>
              <a:cxn ang="0">
                <a:pos x="577" y="202"/>
              </a:cxn>
              <a:cxn ang="0">
                <a:pos x="637" y="249"/>
              </a:cxn>
              <a:cxn ang="0">
                <a:pos x="639" y="402"/>
              </a:cxn>
              <a:cxn ang="0">
                <a:pos x="598" y="400"/>
              </a:cxn>
              <a:cxn ang="0">
                <a:pos x="669" y="532"/>
              </a:cxn>
              <a:cxn ang="0">
                <a:pos x="735" y="402"/>
              </a:cxn>
              <a:cxn ang="0">
                <a:pos x="696" y="402"/>
              </a:cxn>
              <a:cxn ang="0">
                <a:pos x="694" y="226"/>
              </a:cxn>
              <a:cxn ang="0">
                <a:pos x="616" y="150"/>
              </a:cxn>
              <a:cxn ang="0">
                <a:pos x="335" y="149"/>
              </a:cxn>
              <a:cxn ang="0">
                <a:pos x="69" y="0"/>
              </a:cxn>
              <a:cxn ang="0">
                <a:pos x="0" y="0"/>
              </a:cxn>
            </a:cxnLst>
            <a:rect l="0" t="0" r="r" b="b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1" name="Freeform 46"/>
          <p:cNvSpPr>
            <a:spLocks/>
          </p:cNvSpPr>
          <p:nvPr/>
        </p:nvSpPr>
        <p:spPr bwMode="gray">
          <a:xfrm rot="16200000" flipH="1">
            <a:off x="1600201" y="4111179"/>
            <a:ext cx="748556" cy="9683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2" y="202"/>
              </a:cxn>
              <a:cxn ang="0">
                <a:pos x="577" y="202"/>
              </a:cxn>
              <a:cxn ang="0">
                <a:pos x="637" y="249"/>
              </a:cxn>
              <a:cxn ang="0">
                <a:pos x="639" y="402"/>
              </a:cxn>
              <a:cxn ang="0">
                <a:pos x="598" y="400"/>
              </a:cxn>
              <a:cxn ang="0">
                <a:pos x="669" y="532"/>
              </a:cxn>
              <a:cxn ang="0">
                <a:pos x="735" y="402"/>
              </a:cxn>
              <a:cxn ang="0">
                <a:pos x="696" y="402"/>
              </a:cxn>
              <a:cxn ang="0">
                <a:pos x="694" y="226"/>
              </a:cxn>
              <a:cxn ang="0">
                <a:pos x="616" y="150"/>
              </a:cxn>
              <a:cxn ang="0">
                <a:pos x="335" y="149"/>
              </a:cxn>
              <a:cxn ang="0">
                <a:pos x="69" y="0"/>
              </a:cxn>
              <a:cxn ang="0">
                <a:pos x="0" y="0"/>
              </a:cxn>
            </a:cxnLst>
            <a:rect l="0" t="0" r="r" b="b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50000"/>
            </a:schemeClr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" name="AutoShape 3"/>
          <p:cNvSpPr>
            <a:spLocks noChangeArrowheads="1"/>
          </p:cNvSpPr>
          <p:nvPr/>
        </p:nvSpPr>
        <p:spPr bwMode="ltGray">
          <a:xfrm>
            <a:off x="4211960" y="4396110"/>
            <a:ext cx="4881909" cy="83309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>
                  <a:gamma/>
                  <a:tint val="76078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83" name="Picture 4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8634" y="4446910"/>
            <a:ext cx="1044629" cy="525640"/>
          </a:xfrm>
          <a:prstGeom prst="rect">
            <a:avLst/>
          </a:prstGeom>
          <a:noFill/>
        </p:spPr>
      </p:pic>
      <p:sp>
        <p:nvSpPr>
          <p:cNvPr id="84" name="AutoShape 5"/>
          <p:cNvSpPr>
            <a:spLocks noChangeArrowheads="1"/>
          </p:cNvSpPr>
          <p:nvPr/>
        </p:nvSpPr>
        <p:spPr bwMode="ltGray">
          <a:xfrm>
            <a:off x="4215135" y="5710360"/>
            <a:ext cx="4881909" cy="833090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>
                  <a:gamma/>
                  <a:tint val="80000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85" name="Picture 6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5459" y="5764335"/>
            <a:ext cx="1046721" cy="525640"/>
          </a:xfrm>
          <a:prstGeom prst="rect">
            <a:avLst/>
          </a:prstGeom>
          <a:noFill/>
        </p:spPr>
      </p:pic>
      <p:sp>
        <p:nvSpPr>
          <p:cNvPr id="86" name="矩形 85"/>
          <p:cNvSpPr/>
          <p:nvPr/>
        </p:nvSpPr>
        <p:spPr>
          <a:xfrm>
            <a:off x="1475656" y="5157192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会谈时</a:t>
            </a:r>
            <a:endParaRPr lang="zh-TW" altLang="en-US" sz="2400" dirty="0"/>
          </a:p>
        </p:txBody>
      </p:sp>
      <p:sp>
        <p:nvSpPr>
          <p:cNvPr id="87" name="矩形 86"/>
          <p:cNvSpPr/>
          <p:nvPr/>
        </p:nvSpPr>
        <p:spPr>
          <a:xfrm>
            <a:off x="2429449" y="4391847"/>
            <a:ext cx="17710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扮演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案主的角色</a:t>
            </a:r>
            <a:endParaRPr lang="zh-TW" altLang="en-US" sz="2400" dirty="0"/>
          </a:p>
        </p:txBody>
      </p:sp>
      <p:sp>
        <p:nvSpPr>
          <p:cNvPr id="88" name="矩形 87"/>
          <p:cNvSpPr/>
          <p:nvPr/>
        </p:nvSpPr>
        <p:spPr>
          <a:xfrm>
            <a:off x="2411760" y="5712453"/>
            <a:ext cx="18702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扮演</a:t>
            </a:r>
            <a:endParaRPr lang="en-US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200" dirty="0" smtClean="0">
                <a:latin typeface="標楷體" pitchFamily="65" charset="-120"/>
                <a:ea typeface="標楷體" pitchFamily="65" charset="-120"/>
              </a:rPr>
              <a:t>咨商员的角色</a:t>
            </a:r>
            <a:endParaRPr lang="zh-TW" altLang="en-US" sz="2200" dirty="0"/>
          </a:p>
        </p:txBody>
      </p:sp>
      <p:sp>
        <p:nvSpPr>
          <p:cNvPr id="89" name="矩形 88"/>
          <p:cNvSpPr/>
          <p:nvPr/>
        </p:nvSpPr>
        <p:spPr>
          <a:xfrm>
            <a:off x="4267700" y="4581128"/>
            <a:ext cx="44935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展现出和其相同的非意愿和抗拒</a:t>
            </a:r>
            <a:endParaRPr lang="zh-TW" altLang="en-US" sz="2400" dirty="0"/>
          </a:p>
        </p:txBody>
      </p:sp>
      <p:sp>
        <p:nvSpPr>
          <p:cNvPr id="90" name="矩形 89"/>
          <p:cNvSpPr/>
          <p:nvPr/>
        </p:nvSpPr>
        <p:spPr>
          <a:xfrm>
            <a:off x="4282019" y="5766355"/>
            <a:ext cx="44664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协助我们克服对于工作或合作的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不情愿</a:t>
            </a:r>
            <a:endParaRPr lang="zh-TW" altLang="en-US" sz="2400" dirty="0"/>
          </a:p>
        </p:txBody>
      </p:sp>
      <p:sp>
        <p:nvSpPr>
          <p:cNvPr id="91" name="矩形 90"/>
          <p:cNvSpPr/>
          <p:nvPr/>
        </p:nvSpPr>
        <p:spPr>
          <a:xfrm rot="19911112">
            <a:off x="2127795" y="4170798"/>
            <a:ext cx="1080120" cy="2880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咨商员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2" name="矩形 91"/>
          <p:cNvSpPr/>
          <p:nvPr/>
        </p:nvSpPr>
        <p:spPr>
          <a:xfrm rot="19911112">
            <a:off x="2127379" y="5502739"/>
            <a:ext cx="1080120" cy="2880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案主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9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3353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4293096"/>
            <a:ext cx="8568952" cy="230425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sz="3600" b="1" dirty="0" smtClean="0"/>
              <a:t>如果您抗拒，但又一定得接受辅导</a:t>
            </a:r>
            <a:endParaRPr lang="en-US" altLang="zh-TW" sz="3600" b="1" dirty="0" smtClean="0"/>
          </a:p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sz="3600" b="1" dirty="0" smtClean="0"/>
              <a:t>您在辅导历程中的想法</a:t>
            </a:r>
            <a:r>
              <a:rPr lang="en-US" altLang="zh-TW" sz="3600" b="1" dirty="0" smtClean="0"/>
              <a:t>/</a:t>
            </a:r>
            <a:r>
              <a:rPr lang="zh-TW" altLang="en-US" sz="3600" b="1" dirty="0" smtClean="0"/>
              <a:t>情绪</a:t>
            </a:r>
            <a:r>
              <a:rPr lang="en-US" altLang="zh-TW" sz="3600" b="1" dirty="0" smtClean="0"/>
              <a:t>/</a:t>
            </a:r>
            <a:r>
              <a:rPr lang="zh-TW" altLang="en-US" sz="3600" b="1" dirty="0" smtClean="0"/>
              <a:t>行为是 </a:t>
            </a:r>
            <a:r>
              <a:rPr lang="en-US" altLang="zh-TW" sz="3600" b="1" dirty="0" smtClean="0"/>
              <a:t>?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03920" y="1844824"/>
            <a:ext cx="8568952" cy="2528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Arial" pitchFamily="34" charset="0"/>
              <a:buNone/>
            </a:pPr>
            <a:r>
              <a:rPr lang="zh-TW" altLang="en-US" sz="3600" b="1" dirty="0" smtClean="0"/>
              <a:t>如果您非意愿，但又一定得接受辅导</a:t>
            </a:r>
            <a:endParaRPr lang="en-US" altLang="zh-TW" sz="3600" b="1" dirty="0" smtClean="0"/>
          </a:p>
          <a:p>
            <a:pPr algn="ctr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buFont typeface="Arial" pitchFamily="34" charset="0"/>
              <a:buNone/>
            </a:pPr>
            <a:r>
              <a:rPr lang="zh-TW" altLang="en-US" sz="3600" b="1" dirty="0" smtClean="0"/>
              <a:t>您在辅导历程中的想法</a:t>
            </a:r>
            <a:r>
              <a:rPr lang="en-US" altLang="zh-TW" sz="3600" b="1" dirty="0" smtClean="0"/>
              <a:t>/</a:t>
            </a:r>
            <a:r>
              <a:rPr lang="zh-TW" altLang="en-US" sz="3600" b="1" dirty="0" smtClean="0"/>
              <a:t>情绪</a:t>
            </a:r>
            <a:r>
              <a:rPr lang="en-US" altLang="zh-TW" sz="3600" b="1" dirty="0" smtClean="0"/>
              <a:t>/</a:t>
            </a:r>
            <a:r>
              <a:rPr lang="zh-TW" altLang="en-US" sz="3600" b="1" dirty="0" smtClean="0"/>
              <a:t>行为是 </a:t>
            </a:r>
            <a:r>
              <a:rPr lang="en-US" altLang="zh-TW" sz="3600" b="1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9515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>
            <a:normAutofit/>
          </a:bodyPr>
          <a:lstStyle/>
          <a:p>
            <a:pPr>
              <a:lnSpc>
                <a:spcPts val="4500"/>
              </a:lnSpc>
              <a:defRPr/>
            </a:pPr>
            <a:r>
              <a:rPr lang="zh-TW" altLang="en-US" sz="4000" dirty="0" smtClean="0"/>
              <a:t>协助案主管理非意愿和抗拒</a:t>
            </a:r>
            <a:endParaRPr lang="zh-TW" altLang="en-US" sz="40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gray">
          <a:xfrm>
            <a:off x="1043608" y="4365105"/>
            <a:ext cx="6808093" cy="1080119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79216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9216"/>
                  <a:invGamma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>
            <a:outerShdw dist="99190" dir="2388334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endParaRPr lang="zh-TW" altLang="zh-TW"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ltGray">
          <a:xfrm>
            <a:off x="1734592" y="4512743"/>
            <a:ext cx="5573712" cy="867614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black">
          <a:xfrm>
            <a:off x="1786979" y="4654965"/>
            <a:ext cx="5481638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eaLnBrk="0" hangingPunct="0"/>
            <a:r>
              <a:rPr lang="zh-TW" altLang="en-US" sz="3200" b="1" dirty="0" smtClean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cs typeface="Arial" pitchFamily="34" charset="0"/>
              </a:rPr>
              <a:t>麻烦案主     不好的案主</a:t>
            </a:r>
            <a:endParaRPr lang="en-US" altLang="zh-TW" sz="3200" b="1" dirty="0">
              <a:solidFill>
                <a:srgbClr val="FFFFFF"/>
              </a:solidFill>
              <a:latin typeface="標楷體" pitchFamily="65" charset="-120"/>
              <a:ea typeface="標楷體" pitchFamily="65" charset="-120"/>
              <a:cs typeface="Arial" pitchFamily="34" charset="0"/>
            </a:endParaRPr>
          </a:p>
        </p:txBody>
      </p:sp>
      <p:sp>
        <p:nvSpPr>
          <p:cNvPr id="52" name="Line 50"/>
          <p:cNvSpPr>
            <a:spLocks noChangeShapeType="1"/>
          </p:cNvSpPr>
          <p:nvPr/>
        </p:nvSpPr>
        <p:spPr bwMode="ltGray">
          <a:xfrm>
            <a:off x="2267744" y="2852936"/>
            <a:ext cx="0" cy="1354137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>
            <a:outerShdw dist="56796" dir="3806097" algn="ctr" rotWithShape="0">
              <a:srgbClr val="B2B2B2">
                <a:alpha val="50000"/>
              </a:srgbClr>
            </a:outerShdw>
          </a:effectLst>
        </p:spPr>
        <p:txBody>
          <a:bodyPr vert="eaVert"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53" name="Line 51"/>
          <p:cNvSpPr>
            <a:spLocks noChangeShapeType="1"/>
          </p:cNvSpPr>
          <p:nvPr/>
        </p:nvSpPr>
        <p:spPr bwMode="ltGray">
          <a:xfrm>
            <a:off x="4323234" y="3501008"/>
            <a:ext cx="32742" cy="753691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>
            <a:outerShdw dist="56796" dir="3806097" algn="ctr" rotWithShape="0">
              <a:srgbClr val="B2B2B2">
                <a:alpha val="50000"/>
              </a:srgbClr>
            </a:outerShdw>
          </a:effectLst>
        </p:spPr>
        <p:txBody>
          <a:bodyPr vert="eaVert"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ltGray">
          <a:xfrm>
            <a:off x="6516216" y="2852936"/>
            <a:ext cx="0" cy="13716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>
            <a:outerShdw dist="56796" dir="3806097" algn="ctr" rotWithShape="0">
              <a:srgbClr val="B2B2B2">
                <a:alpha val="50000"/>
              </a:srgbClr>
            </a:outerShdw>
          </a:effectLst>
        </p:spPr>
        <p:txBody>
          <a:bodyPr vert="eaVert"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61" name="AutoShape 7"/>
          <p:cNvSpPr>
            <a:spLocks noChangeArrowheads="1"/>
          </p:cNvSpPr>
          <p:nvPr/>
        </p:nvSpPr>
        <p:spPr bwMode="gray">
          <a:xfrm>
            <a:off x="1331640" y="1600200"/>
            <a:ext cx="1905496" cy="1171203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5" name="AutoShape 11"/>
          <p:cNvSpPr>
            <a:spLocks noChangeArrowheads="1"/>
          </p:cNvSpPr>
          <p:nvPr/>
        </p:nvSpPr>
        <p:spPr bwMode="gray">
          <a:xfrm>
            <a:off x="3422413" y="2250628"/>
            <a:ext cx="1905496" cy="1171203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8" name="AutoShape 14"/>
          <p:cNvSpPr>
            <a:spLocks noChangeArrowheads="1"/>
          </p:cNvSpPr>
          <p:nvPr/>
        </p:nvSpPr>
        <p:spPr bwMode="gray">
          <a:xfrm>
            <a:off x="5546824" y="1609725"/>
            <a:ext cx="1905496" cy="1171203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1"/>
          </a:gradFill>
          <a:ln w="25400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2" name="矩形 71"/>
          <p:cNvSpPr/>
          <p:nvPr/>
        </p:nvSpPr>
        <p:spPr>
          <a:xfrm>
            <a:off x="1331640" y="1700808"/>
            <a:ext cx="19382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非意愿</a:t>
            </a:r>
            <a:endParaRPr lang="en-US" altLang="zh-TW" sz="2000" b="1" dirty="0" smtClean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2000" b="1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(reluctance)</a:t>
            </a:r>
          </a:p>
          <a:p>
            <a:pPr algn="ctr"/>
            <a:r>
              <a:rPr lang="zh-TW" altLang="en-US" sz="2000" b="1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案主</a:t>
            </a:r>
            <a:endParaRPr lang="zh-TW" altLang="en-US" sz="2000" b="1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3416131" y="2348880"/>
            <a:ext cx="19390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抗拒</a:t>
            </a:r>
            <a:endParaRPr lang="en-US" altLang="zh-TW" sz="2000" b="1" dirty="0" smtClean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sz="2000" b="1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(resistance)</a:t>
            </a:r>
          </a:p>
          <a:p>
            <a:pPr algn="ctr"/>
            <a:r>
              <a:rPr lang="zh-TW" altLang="en-US" sz="2000" b="1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案主</a:t>
            </a:r>
            <a:endParaRPr lang="zh-TW" altLang="en-US" sz="2000" b="1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5405462" y="1700808"/>
            <a:ext cx="21908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000" b="1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迟迟地</a:t>
            </a:r>
            <a:endParaRPr lang="en-US" altLang="zh-TW" sz="2000" b="1" dirty="0" smtClean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b="1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不展开其复原力</a:t>
            </a:r>
            <a:endParaRPr lang="en-US" altLang="zh-TW" sz="2000" b="1" dirty="0" smtClean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b="1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案主</a:t>
            </a:r>
            <a:endParaRPr lang="zh-TW" altLang="en-US" sz="2000" b="1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77" name="直線單箭頭接點 76"/>
          <p:cNvCxnSpPr/>
          <p:nvPr/>
        </p:nvCxnSpPr>
        <p:spPr>
          <a:xfrm>
            <a:off x="3923928" y="4972835"/>
            <a:ext cx="720080" cy="0"/>
          </a:xfrm>
          <a:prstGeom prst="straightConnector1">
            <a:avLst/>
          </a:prstGeom>
          <a:ln w="25400" cap="rnd">
            <a:solidFill>
              <a:schemeClr val="tx1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3624664" y="5863825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但是他们只是案主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36865" name="Picture 1" descr="C:\Users\Public\Pictures\new_go_nex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931" y="5791302"/>
            <a:ext cx="79208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933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gray">
          <a:xfrm flipV="1">
            <a:off x="1791748" y="4089921"/>
            <a:ext cx="3001888" cy="223224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50980"/>
                  <a:invGamma/>
                </a:schemeClr>
              </a:gs>
            </a:gsLst>
            <a:lin ang="18900000" scaled="1"/>
          </a:gradFill>
          <a:ln w="28575" algn="ctr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gray">
          <a:xfrm>
            <a:off x="4888090" y="1859328"/>
            <a:ext cx="3003976" cy="223224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shade val="82353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28575" algn="ctr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gray">
          <a:xfrm>
            <a:off x="1791748" y="1859328"/>
            <a:ext cx="3003974" cy="223224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76078"/>
                  <a:invGamma/>
                </a:schemeClr>
              </a:gs>
            </a:gsLst>
            <a:lin ang="2700000" scaled="1"/>
          </a:gradFill>
          <a:ln w="28575" algn="ctr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gray">
          <a:xfrm flipV="1">
            <a:off x="3334751" y="1857673"/>
            <a:ext cx="3003974" cy="222999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folHlink">
                  <a:gamma/>
                  <a:shade val="60392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28575" algn="ctr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>
            <a:off x="3329988" y="4086746"/>
            <a:ext cx="3003976" cy="223224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shade val="76078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28575" algn="ctr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gray">
          <a:xfrm flipV="1">
            <a:off x="4884915" y="4089921"/>
            <a:ext cx="3001888" cy="223224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>
                  <a:gamma/>
                  <a:shade val="72941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28575" algn="ctr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gray">
          <a:xfrm>
            <a:off x="4062332" y="2332112"/>
            <a:ext cx="16178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sz="2400" b="1" dirty="0" smtClean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缺乏信任</a:t>
            </a:r>
            <a:endParaRPr lang="en-US" altLang="zh-TW" sz="2400" b="1" dirty="0">
              <a:solidFill>
                <a:srgbClr val="FFFFFF"/>
              </a:solidFill>
              <a:latin typeface="標楷體" pitchFamily="65" charset="-120"/>
              <a:ea typeface="標楷體" pitchFamily="65" charset="-120"/>
              <a:cs typeface="Arial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gray">
          <a:xfrm>
            <a:off x="2548078" y="4780384"/>
            <a:ext cx="16199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sz="2400" b="1" dirty="0" smtClean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失去希望</a:t>
            </a:r>
            <a:endParaRPr lang="en-US" altLang="zh-TW" sz="2400" b="1" dirty="0">
              <a:solidFill>
                <a:srgbClr val="FFFFFF"/>
              </a:solidFill>
              <a:latin typeface="標楷體" pitchFamily="65" charset="-120"/>
              <a:ea typeface="標楷體" pitchFamily="65" charset="-120"/>
              <a:cs typeface="Arial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gray">
          <a:xfrm>
            <a:off x="5608172" y="4708376"/>
            <a:ext cx="16178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zh-TW" altLang="en-US" sz="2400" b="1" dirty="0" smtClean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羞   愧</a:t>
            </a:r>
            <a:endParaRPr lang="en-US" altLang="zh-TW" sz="2400" b="1" dirty="0">
              <a:solidFill>
                <a:srgbClr val="FFFFFF"/>
              </a:solidFill>
              <a:latin typeface="標楷體" pitchFamily="65" charset="-120"/>
              <a:ea typeface="標楷體" pitchFamily="65" charset="-120"/>
              <a:cs typeface="Arial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gray">
          <a:xfrm>
            <a:off x="4023996" y="5428456"/>
            <a:ext cx="190588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zh-TW" altLang="en-US" sz="2400" b="1" dirty="0" smtClean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负面情绪</a:t>
            </a:r>
            <a:endParaRPr lang="en-US" altLang="zh-TW" sz="2400" b="1" dirty="0" smtClean="0">
              <a:solidFill>
                <a:srgbClr val="FFFFFF"/>
              </a:solidFill>
              <a:latin typeface="標楷體" pitchFamily="65" charset="-120"/>
              <a:ea typeface="標楷體" pitchFamily="65" charset="-120"/>
              <a:cs typeface="Arial" charset="0"/>
            </a:endParaRPr>
          </a:p>
          <a:p>
            <a:pPr algn="ctr" eaLnBrk="0" hangingPunct="0"/>
            <a:r>
              <a:rPr lang="zh-TW" altLang="en-US" sz="2400" b="1" dirty="0" smtClean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的移情</a:t>
            </a:r>
            <a:endParaRPr lang="en-US" altLang="zh-TW" sz="2400" b="1" dirty="0">
              <a:solidFill>
                <a:srgbClr val="FFFFFF"/>
              </a:solidFill>
              <a:latin typeface="標楷體" pitchFamily="65" charset="-120"/>
              <a:ea typeface="標楷體" pitchFamily="65" charset="-120"/>
              <a:cs typeface="Arial" charset="0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gray">
          <a:xfrm>
            <a:off x="2367812" y="3124200"/>
            <a:ext cx="16199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sz="2400" b="1" dirty="0" smtClean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害怕张力</a:t>
            </a:r>
            <a:endParaRPr lang="en-US" altLang="zh-TW" sz="2400" b="1" dirty="0">
              <a:solidFill>
                <a:srgbClr val="FFFFFF"/>
              </a:solidFill>
              <a:latin typeface="標楷體" pitchFamily="65" charset="-120"/>
              <a:ea typeface="標楷體" pitchFamily="65" charset="-120"/>
              <a:cs typeface="Arial" charset="0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gray">
          <a:xfrm>
            <a:off x="5752188" y="3081809"/>
            <a:ext cx="161784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zh-TW" altLang="en-US" sz="2400" b="1" dirty="0" smtClean="0">
                <a:solidFill>
                  <a:srgbClr val="FFFFFF"/>
                </a:solidFill>
                <a:latin typeface="標楷體" pitchFamily="65" charset="-120"/>
                <a:ea typeface="標楷體" pitchFamily="65" charset="-120"/>
                <a:cs typeface="Arial" charset="0"/>
              </a:rPr>
              <a:t>害怕瓦解</a:t>
            </a:r>
            <a:endParaRPr lang="en-US" altLang="zh-TW" sz="2400" b="1" dirty="0">
              <a:solidFill>
                <a:srgbClr val="FFFFFF"/>
              </a:solidFill>
              <a:latin typeface="標楷體" pitchFamily="65" charset="-120"/>
              <a:ea typeface="標楷體" pitchFamily="65" charset="-120"/>
              <a:cs typeface="Arial" charset="0"/>
            </a:endParaRPr>
          </a:p>
        </p:txBody>
      </p:sp>
      <p:grpSp>
        <p:nvGrpSpPr>
          <p:cNvPr id="23" name="Group 20"/>
          <p:cNvGrpSpPr>
            <a:grpSpLocks/>
          </p:cNvGrpSpPr>
          <p:nvPr/>
        </p:nvGrpSpPr>
        <p:grpSpPr bwMode="auto">
          <a:xfrm>
            <a:off x="3625262" y="2870685"/>
            <a:ext cx="2173134" cy="1570674"/>
            <a:chOff x="2363" y="2075"/>
            <a:chExt cx="1210" cy="812"/>
          </a:xfrm>
        </p:grpSpPr>
        <p:sp>
          <p:nvSpPr>
            <p:cNvPr id="24" name="AutoShape 21"/>
            <p:cNvSpPr>
              <a:spLocks noChangeArrowheads="1"/>
            </p:cNvSpPr>
            <p:nvPr/>
          </p:nvSpPr>
          <p:spPr bwMode="gray">
            <a:xfrm>
              <a:off x="2363" y="2075"/>
              <a:ext cx="1210" cy="812"/>
            </a:xfrm>
            <a:prstGeom prst="hexagon">
              <a:avLst>
                <a:gd name="adj" fmla="val 37254"/>
                <a:gd name="vf" fmla="val 115470"/>
              </a:avLst>
            </a:prstGeom>
            <a:solidFill>
              <a:srgbClr val="F8F8F8">
                <a:alpha val="50000"/>
              </a:srgbClr>
            </a:solidFill>
            <a:ln w="19050" algn="ctr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 sz="240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25" name="AutoShape 22"/>
            <p:cNvSpPr>
              <a:spLocks noChangeArrowheads="1"/>
            </p:cNvSpPr>
            <p:nvPr/>
          </p:nvSpPr>
          <p:spPr bwMode="gray">
            <a:xfrm>
              <a:off x="2395" y="2095"/>
              <a:ext cx="1138" cy="764"/>
            </a:xfrm>
            <a:prstGeom prst="hexagon">
              <a:avLst>
                <a:gd name="adj" fmla="val 37238"/>
                <a:gd name="vf" fmla="val 115470"/>
              </a:avLst>
            </a:prstGeom>
            <a:solidFill>
              <a:srgbClr val="F8F8F8"/>
            </a:solidFill>
            <a:ln w="19050" algn="ctr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 sz="240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27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r>
              <a:rPr lang="zh-TW" altLang="en-US" dirty="0" smtClean="0"/>
              <a:t>非自愿原因</a:t>
            </a:r>
            <a:endParaRPr lang="zh-TW" altLang="en-US" dirty="0"/>
          </a:p>
        </p:txBody>
      </p:sp>
      <p:pic>
        <p:nvPicPr>
          <p:cNvPr id="28" name="Picture 81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5896204" y="4089921"/>
            <a:ext cx="792163" cy="949325"/>
          </a:xfrm>
          <a:prstGeom prst="rect">
            <a:avLst/>
          </a:prstGeom>
          <a:noFill/>
        </p:spPr>
      </p:pic>
      <p:pic>
        <p:nvPicPr>
          <p:cNvPr id="29" name="Picture 82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5896204" y="2433737"/>
            <a:ext cx="792163" cy="949325"/>
          </a:xfrm>
          <a:prstGeom prst="rect">
            <a:avLst/>
          </a:prstGeom>
          <a:noFill/>
        </p:spPr>
      </p:pic>
      <p:pic>
        <p:nvPicPr>
          <p:cNvPr id="30" name="Picture 83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4312028" y="1785665"/>
            <a:ext cx="792163" cy="949325"/>
          </a:xfrm>
          <a:prstGeom prst="rect">
            <a:avLst/>
          </a:prstGeom>
          <a:noFill/>
        </p:spPr>
      </p:pic>
      <p:pic>
        <p:nvPicPr>
          <p:cNvPr id="31" name="Picture 84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2655844" y="2577753"/>
            <a:ext cx="792162" cy="949325"/>
          </a:xfrm>
          <a:prstGeom prst="rect">
            <a:avLst/>
          </a:prstGeom>
          <a:noFill/>
        </p:spPr>
      </p:pic>
      <p:sp>
        <p:nvSpPr>
          <p:cNvPr id="32" name="Text Box 85"/>
          <p:cNvSpPr txBox="1">
            <a:spLocks noChangeArrowheads="1"/>
          </p:cNvSpPr>
          <p:nvPr/>
        </p:nvSpPr>
        <p:spPr bwMode="white">
          <a:xfrm>
            <a:off x="6242279" y="4226446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 dirty="0">
                <a:solidFill>
                  <a:schemeClr val="bg1"/>
                </a:solidFill>
                <a:ea typeface="新細明體" charset="-120"/>
                <a:cs typeface="Arial" charset="0"/>
              </a:rPr>
              <a:t>4</a:t>
            </a:r>
          </a:p>
        </p:txBody>
      </p:sp>
      <p:sp>
        <p:nvSpPr>
          <p:cNvPr id="33" name="Text Box 86"/>
          <p:cNvSpPr txBox="1">
            <a:spLocks noChangeArrowheads="1"/>
          </p:cNvSpPr>
          <p:nvPr/>
        </p:nvSpPr>
        <p:spPr bwMode="white">
          <a:xfrm>
            <a:off x="3048527" y="2624609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 dirty="0">
                <a:solidFill>
                  <a:schemeClr val="bg1"/>
                </a:solidFill>
                <a:ea typeface="新細明體" charset="-120"/>
                <a:cs typeface="Arial" charset="0"/>
              </a:rPr>
              <a:t>1</a:t>
            </a:r>
          </a:p>
        </p:txBody>
      </p:sp>
      <p:sp>
        <p:nvSpPr>
          <p:cNvPr id="34" name="Text Box 87"/>
          <p:cNvSpPr txBox="1">
            <a:spLocks noChangeArrowheads="1"/>
          </p:cNvSpPr>
          <p:nvPr/>
        </p:nvSpPr>
        <p:spPr bwMode="white">
          <a:xfrm>
            <a:off x="4634291" y="188409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 dirty="0">
                <a:solidFill>
                  <a:schemeClr val="bg1"/>
                </a:solidFill>
                <a:ea typeface="新細明體" charset="-120"/>
                <a:cs typeface="Arial" charset="0"/>
              </a:rPr>
              <a:t>2</a:t>
            </a:r>
          </a:p>
        </p:txBody>
      </p:sp>
      <p:sp>
        <p:nvSpPr>
          <p:cNvPr id="35" name="Text Box 88"/>
          <p:cNvSpPr txBox="1">
            <a:spLocks noChangeArrowheads="1"/>
          </p:cNvSpPr>
          <p:nvPr/>
        </p:nvSpPr>
        <p:spPr bwMode="white">
          <a:xfrm>
            <a:off x="6218467" y="2568674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 dirty="0">
                <a:solidFill>
                  <a:schemeClr val="bg1"/>
                </a:solidFill>
                <a:ea typeface="新細明體" charset="-120"/>
                <a:cs typeface="Arial" charset="0"/>
              </a:rPr>
              <a:t>3</a:t>
            </a:r>
          </a:p>
        </p:txBody>
      </p:sp>
      <p:pic>
        <p:nvPicPr>
          <p:cNvPr id="46" name="Picture 81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4456044" y="4737993"/>
            <a:ext cx="792163" cy="949325"/>
          </a:xfrm>
          <a:prstGeom prst="rect">
            <a:avLst/>
          </a:prstGeom>
          <a:noFill/>
        </p:spPr>
      </p:pic>
      <p:sp>
        <p:nvSpPr>
          <p:cNvPr id="47" name="Text Box 85"/>
          <p:cNvSpPr txBox="1">
            <a:spLocks noChangeArrowheads="1"/>
          </p:cNvSpPr>
          <p:nvPr/>
        </p:nvSpPr>
        <p:spPr bwMode="white">
          <a:xfrm>
            <a:off x="4802119" y="4874518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 dirty="0" smtClean="0">
                <a:solidFill>
                  <a:schemeClr val="bg1"/>
                </a:solidFill>
                <a:ea typeface="新細明體" charset="-120"/>
                <a:cs typeface="Arial" charset="0"/>
              </a:rPr>
              <a:t>5</a:t>
            </a:r>
            <a:endParaRPr lang="en-US" altLang="zh-TW" sz="2400" b="1" dirty="0">
              <a:solidFill>
                <a:schemeClr val="bg1"/>
              </a:solidFill>
              <a:ea typeface="新細明體" charset="-120"/>
              <a:cs typeface="Arial" charset="0"/>
            </a:endParaRPr>
          </a:p>
        </p:txBody>
      </p:sp>
      <p:pic>
        <p:nvPicPr>
          <p:cNvPr id="48" name="Picture 84" descr="1"/>
          <p:cNvPicPr>
            <a:picLocks noChangeAspect="1" noChangeArrowheads="1"/>
          </p:cNvPicPr>
          <p:nvPr/>
        </p:nvPicPr>
        <p:blipFill>
          <a:blip r:embed="rId2" cstate="print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2655844" y="4220716"/>
            <a:ext cx="792162" cy="949325"/>
          </a:xfrm>
          <a:prstGeom prst="rect">
            <a:avLst/>
          </a:prstGeom>
          <a:noFill/>
        </p:spPr>
      </p:pic>
      <p:sp>
        <p:nvSpPr>
          <p:cNvPr id="49" name="Text Box 86"/>
          <p:cNvSpPr txBox="1">
            <a:spLocks noChangeArrowheads="1"/>
          </p:cNvSpPr>
          <p:nvPr/>
        </p:nvSpPr>
        <p:spPr bwMode="white">
          <a:xfrm>
            <a:off x="3048527" y="4267572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 dirty="0" smtClean="0">
                <a:solidFill>
                  <a:schemeClr val="bg1"/>
                </a:solidFill>
                <a:ea typeface="新細明體" charset="-120"/>
                <a:cs typeface="Arial" charset="0"/>
              </a:rPr>
              <a:t>6</a:t>
            </a:r>
            <a:endParaRPr lang="en-US" altLang="zh-TW" sz="2400" b="1" dirty="0">
              <a:solidFill>
                <a:schemeClr val="bg1"/>
              </a:solidFill>
              <a:ea typeface="新細明體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19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  <p:sp>
        <p:nvSpPr>
          <p:cNvPr id="5" name="Text Box 161"/>
          <p:cNvSpPr txBox="1">
            <a:spLocks noChangeArrowheads="1"/>
          </p:cNvSpPr>
          <p:nvPr/>
        </p:nvSpPr>
        <p:spPr bwMode="auto">
          <a:xfrm>
            <a:off x="264443" y="2503991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ea typeface="新細明體" charset="-120"/>
              </a:rPr>
              <a:t>1</a:t>
            </a:r>
            <a:endParaRPr lang="en-US" altLang="zh-TW" b="1" dirty="0">
              <a:solidFill>
                <a:schemeClr val="accent6">
                  <a:lumMod val="50000"/>
                </a:schemeClr>
              </a:solidFill>
              <a:ea typeface="新細明體" charset="-120"/>
            </a:endParaRPr>
          </a:p>
        </p:txBody>
      </p:sp>
      <p:sp>
        <p:nvSpPr>
          <p:cNvPr id="6" name="Rectangle 162"/>
          <p:cNvSpPr>
            <a:spLocks noChangeArrowheads="1"/>
          </p:cNvSpPr>
          <p:nvPr/>
        </p:nvSpPr>
        <p:spPr bwMode="black">
          <a:xfrm>
            <a:off x="611560" y="2555851"/>
            <a:ext cx="357020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solidFill>
                  <a:srgbClr val="080808"/>
                </a:solidFill>
                <a:latin typeface="標楷體" pitchFamily="65" charset="-120"/>
                <a:ea typeface="標楷體" pitchFamily="65" charset="-120"/>
              </a:rPr>
              <a:t>探索自己的非意愿和抗拒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Text Box 163"/>
          <p:cNvSpPr txBox="1">
            <a:spLocks noChangeArrowheads="1"/>
          </p:cNvSpPr>
          <p:nvPr/>
        </p:nvSpPr>
        <p:spPr bwMode="auto">
          <a:xfrm>
            <a:off x="264443" y="3224487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ea typeface="新細明體" charset="-120"/>
              </a:rPr>
              <a:t>2</a:t>
            </a:r>
            <a:endParaRPr lang="en-US" altLang="zh-TW" b="1" dirty="0">
              <a:solidFill>
                <a:schemeClr val="accent6">
                  <a:lumMod val="50000"/>
                </a:schemeClr>
              </a:solidFill>
              <a:ea typeface="新細明體" charset="-120"/>
            </a:endParaRPr>
          </a:p>
        </p:txBody>
      </p:sp>
      <p:sp>
        <p:nvSpPr>
          <p:cNvPr id="8" name="Text Box 165"/>
          <p:cNvSpPr txBox="1">
            <a:spLocks noChangeArrowheads="1"/>
          </p:cNvSpPr>
          <p:nvPr/>
        </p:nvSpPr>
        <p:spPr bwMode="auto">
          <a:xfrm>
            <a:off x="264443" y="4215682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ea typeface="新細明體" charset="-120"/>
              </a:rPr>
              <a:t>3</a:t>
            </a:r>
            <a:endParaRPr lang="en-US" altLang="zh-TW" b="1" dirty="0">
              <a:solidFill>
                <a:schemeClr val="accent6">
                  <a:lumMod val="50000"/>
                </a:schemeClr>
              </a:solidFill>
              <a:ea typeface="新細明體" charset="-120"/>
            </a:endParaRPr>
          </a:p>
        </p:txBody>
      </p:sp>
      <p:sp>
        <p:nvSpPr>
          <p:cNvPr id="9" name="Text Box 167"/>
          <p:cNvSpPr txBox="1">
            <a:spLocks noChangeArrowheads="1"/>
          </p:cNvSpPr>
          <p:nvPr/>
        </p:nvSpPr>
        <p:spPr bwMode="auto">
          <a:xfrm>
            <a:off x="264443" y="5381052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ea typeface="新細明體" charset="-120"/>
              </a:rPr>
              <a:t>4</a:t>
            </a:r>
            <a:endParaRPr lang="en-US" altLang="zh-TW" b="1" dirty="0">
              <a:solidFill>
                <a:schemeClr val="accent6">
                  <a:lumMod val="50000"/>
                </a:schemeClr>
              </a:solidFill>
              <a:ea typeface="新細明體" charset="-120"/>
            </a:endParaRPr>
          </a:p>
        </p:txBody>
      </p:sp>
      <p:sp>
        <p:nvSpPr>
          <p:cNvPr id="10" name="Text Box 169"/>
          <p:cNvSpPr txBox="1">
            <a:spLocks noChangeArrowheads="1"/>
          </p:cNvSpPr>
          <p:nvPr/>
        </p:nvSpPr>
        <p:spPr bwMode="auto">
          <a:xfrm>
            <a:off x="264443" y="5958007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ea typeface="新細明體" charset="-120"/>
              </a:rPr>
              <a:t>5</a:t>
            </a:r>
            <a:endParaRPr lang="en-US" altLang="zh-TW" b="1" dirty="0">
              <a:solidFill>
                <a:schemeClr val="accent6">
                  <a:lumMod val="50000"/>
                </a:schemeClr>
              </a:solidFill>
              <a:ea typeface="新細明體" charset="-120"/>
            </a:endParaRPr>
          </a:p>
        </p:txBody>
      </p:sp>
      <p:sp>
        <p:nvSpPr>
          <p:cNvPr id="11" name="Line 173"/>
          <p:cNvSpPr>
            <a:spLocks noChangeShapeType="1"/>
          </p:cNvSpPr>
          <p:nvPr/>
        </p:nvSpPr>
        <p:spPr bwMode="auto">
          <a:xfrm flipV="1">
            <a:off x="321592" y="3169655"/>
            <a:ext cx="3600000" cy="14287"/>
          </a:xfrm>
          <a:prstGeom prst="line">
            <a:avLst/>
          </a:prstGeom>
          <a:noFill/>
          <a:ln w="9525">
            <a:solidFill>
              <a:srgbClr val="B2B2B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2" name="Line 174"/>
          <p:cNvSpPr>
            <a:spLocks noChangeShapeType="1"/>
          </p:cNvSpPr>
          <p:nvPr/>
        </p:nvSpPr>
        <p:spPr bwMode="auto">
          <a:xfrm flipV="1">
            <a:off x="321592" y="4062785"/>
            <a:ext cx="3600000" cy="14287"/>
          </a:xfrm>
          <a:prstGeom prst="line">
            <a:avLst/>
          </a:prstGeom>
          <a:noFill/>
          <a:ln w="9525">
            <a:solidFill>
              <a:srgbClr val="B2B2B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3" name="Line 175"/>
          <p:cNvSpPr>
            <a:spLocks noChangeShapeType="1"/>
          </p:cNvSpPr>
          <p:nvPr/>
        </p:nvSpPr>
        <p:spPr bwMode="auto">
          <a:xfrm flipV="1">
            <a:off x="321592" y="5085184"/>
            <a:ext cx="3600000" cy="12700"/>
          </a:xfrm>
          <a:prstGeom prst="line">
            <a:avLst/>
          </a:prstGeom>
          <a:noFill/>
          <a:ln w="9525">
            <a:solidFill>
              <a:srgbClr val="B2B2B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4" name="Line 176"/>
          <p:cNvSpPr>
            <a:spLocks noChangeShapeType="1"/>
          </p:cNvSpPr>
          <p:nvPr/>
        </p:nvSpPr>
        <p:spPr bwMode="auto">
          <a:xfrm flipV="1">
            <a:off x="321592" y="5864572"/>
            <a:ext cx="3600000" cy="12700"/>
          </a:xfrm>
          <a:prstGeom prst="line">
            <a:avLst/>
          </a:prstGeom>
          <a:noFill/>
          <a:ln w="9525">
            <a:solidFill>
              <a:srgbClr val="B2B2B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15" name="Rectangle 162"/>
          <p:cNvSpPr>
            <a:spLocks noChangeArrowheads="1"/>
          </p:cNvSpPr>
          <p:nvPr/>
        </p:nvSpPr>
        <p:spPr bwMode="black">
          <a:xfrm>
            <a:off x="645825" y="3222861"/>
            <a:ext cx="3570208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将一些非意愿和抗拒视为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正常的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Rectangle 162"/>
          <p:cNvSpPr>
            <a:spLocks noChangeArrowheads="1"/>
          </p:cNvSpPr>
          <p:nvPr/>
        </p:nvSpPr>
        <p:spPr bwMode="black">
          <a:xfrm>
            <a:off x="622603" y="4248781"/>
            <a:ext cx="3570208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接受并处理案主的非意愿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和抗拒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Rectangle 162"/>
          <p:cNvSpPr>
            <a:spLocks noChangeArrowheads="1"/>
          </p:cNvSpPr>
          <p:nvPr/>
        </p:nvSpPr>
        <p:spPr bwMode="black">
          <a:xfrm>
            <a:off x="622603" y="5415607"/>
            <a:ext cx="29546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solidFill>
                  <a:srgbClr val="080808"/>
                </a:solidFill>
                <a:latin typeface="標楷體" pitchFamily="65" charset="-120"/>
                <a:ea typeface="標楷體" pitchFamily="65" charset="-120"/>
              </a:rPr>
              <a:t>将非意愿看成是逃避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" name="Rectangle 162"/>
          <p:cNvSpPr>
            <a:spLocks noChangeArrowheads="1"/>
          </p:cNvSpPr>
          <p:nvPr/>
        </p:nvSpPr>
        <p:spPr bwMode="black">
          <a:xfrm>
            <a:off x="600531" y="5991671"/>
            <a:ext cx="29546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检验自己协助的质量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19" name="Group 181"/>
          <p:cNvGrpSpPr>
            <a:grpSpLocks/>
          </p:cNvGrpSpPr>
          <p:nvPr/>
        </p:nvGrpSpPr>
        <p:grpSpPr bwMode="auto">
          <a:xfrm>
            <a:off x="251520" y="2564904"/>
            <a:ext cx="3960440" cy="4104456"/>
            <a:chOff x="3816" y="1316"/>
            <a:chExt cx="1673" cy="2637"/>
          </a:xfrm>
        </p:grpSpPr>
        <p:sp>
          <p:nvSpPr>
            <p:cNvPr id="20" name="Rectangle 182"/>
            <p:cNvSpPr>
              <a:spLocks noChangeArrowheads="1"/>
            </p:cNvSpPr>
            <p:nvPr/>
          </p:nvSpPr>
          <p:spPr bwMode="gray">
            <a:xfrm>
              <a:off x="3816" y="3908"/>
              <a:ext cx="1673" cy="45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" name="Line 183"/>
            <p:cNvSpPr>
              <a:spLocks noChangeShapeType="1"/>
            </p:cNvSpPr>
            <p:nvPr/>
          </p:nvSpPr>
          <p:spPr bwMode="gray">
            <a:xfrm>
              <a:off x="3816" y="1316"/>
              <a:ext cx="0" cy="2633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22" name="Text Box 161"/>
          <p:cNvSpPr txBox="1">
            <a:spLocks noChangeArrowheads="1"/>
          </p:cNvSpPr>
          <p:nvPr/>
        </p:nvSpPr>
        <p:spPr bwMode="auto">
          <a:xfrm>
            <a:off x="4512915" y="2503991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accent3">
                    <a:lumMod val="75000"/>
                  </a:schemeClr>
                </a:solidFill>
                <a:ea typeface="新細明體" charset="-120"/>
              </a:rPr>
              <a:t>6</a:t>
            </a:r>
            <a:endParaRPr lang="en-US" altLang="zh-TW" b="1" dirty="0">
              <a:solidFill>
                <a:schemeClr val="accent3">
                  <a:lumMod val="75000"/>
                </a:schemeClr>
              </a:solidFill>
              <a:ea typeface="新細明體" charset="-120"/>
            </a:endParaRPr>
          </a:p>
        </p:txBody>
      </p:sp>
      <p:sp>
        <p:nvSpPr>
          <p:cNvPr id="23" name="Rectangle 162"/>
          <p:cNvSpPr>
            <a:spLocks noChangeArrowheads="1"/>
          </p:cNvSpPr>
          <p:nvPr/>
        </p:nvSpPr>
        <p:spPr bwMode="black">
          <a:xfrm>
            <a:off x="4860032" y="2492896"/>
            <a:ext cx="387798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必须要是现实的和有弹性的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" name="Text Box 163"/>
          <p:cNvSpPr txBox="1">
            <a:spLocks noChangeArrowheads="1"/>
          </p:cNvSpPr>
          <p:nvPr/>
        </p:nvSpPr>
        <p:spPr bwMode="auto">
          <a:xfrm>
            <a:off x="4512915" y="3224487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accent3">
                    <a:lumMod val="75000"/>
                  </a:schemeClr>
                </a:solidFill>
                <a:ea typeface="新細明體" charset="-120"/>
              </a:rPr>
              <a:t>7</a:t>
            </a:r>
            <a:endParaRPr lang="en-US" altLang="zh-TW" b="1" dirty="0">
              <a:solidFill>
                <a:schemeClr val="accent3">
                  <a:lumMod val="75000"/>
                </a:schemeClr>
              </a:solidFill>
              <a:ea typeface="新細明體" charset="-120"/>
            </a:endParaRPr>
          </a:p>
        </p:txBody>
      </p:sp>
      <p:sp>
        <p:nvSpPr>
          <p:cNvPr id="25" name="Text Box 165"/>
          <p:cNvSpPr txBox="1">
            <a:spLocks noChangeArrowheads="1"/>
          </p:cNvSpPr>
          <p:nvPr/>
        </p:nvSpPr>
        <p:spPr bwMode="auto">
          <a:xfrm>
            <a:off x="4512915" y="4202982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accent3">
                    <a:lumMod val="75000"/>
                  </a:schemeClr>
                </a:solidFill>
                <a:ea typeface="新細明體" charset="-120"/>
              </a:rPr>
              <a:t>8</a:t>
            </a:r>
            <a:endParaRPr lang="en-US" altLang="zh-TW" b="1" dirty="0">
              <a:solidFill>
                <a:schemeClr val="accent3">
                  <a:lumMod val="75000"/>
                </a:schemeClr>
              </a:solidFill>
              <a:ea typeface="新細明體" charset="-120"/>
            </a:endParaRPr>
          </a:p>
        </p:txBody>
      </p:sp>
      <p:sp>
        <p:nvSpPr>
          <p:cNvPr id="26" name="Text Box 167"/>
          <p:cNvSpPr txBox="1">
            <a:spLocks noChangeArrowheads="1"/>
          </p:cNvSpPr>
          <p:nvPr/>
        </p:nvSpPr>
        <p:spPr bwMode="auto">
          <a:xfrm>
            <a:off x="4512915" y="5297550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accent3">
                    <a:lumMod val="75000"/>
                  </a:schemeClr>
                </a:solidFill>
                <a:ea typeface="新細明體" charset="-120"/>
              </a:rPr>
              <a:t>9</a:t>
            </a:r>
            <a:endParaRPr lang="en-US" altLang="zh-TW" b="1" dirty="0">
              <a:solidFill>
                <a:schemeClr val="accent3">
                  <a:lumMod val="75000"/>
                </a:schemeClr>
              </a:solidFill>
              <a:ea typeface="新細明體" charset="-120"/>
            </a:endParaRPr>
          </a:p>
        </p:txBody>
      </p:sp>
      <p:sp>
        <p:nvSpPr>
          <p:cNvPr id="28" name="Line 173"/>
          <p:cNvSpPr>
            <a:spLocks noChangeShapeType="1"/>
          </p:cNvSpPr>
          <p:nvPr/>
        </p:nvSpPr>
        <p:spPr bwMode="auto">
          <a:xfrm flipV="1">
            <a:off x="4570064" y="3169655"/>
            <a:ext cx="3600000" cy="14287"/>
          </a:xfrm>
          <a:prstGeom prst="line">
            <a:avLst/>
          </a:prstGeom>
          <a:noFill/>
          <a:ln w="9525">
            <a:solidFill>
              <a:srgbClr val="B2B2B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9" name="Line 174"/>
          <p:cNvSpPr>
            <a:spLocks noChangeShapeType="1"/>
          </p:cNvSpPr>
          <p:nvPr/>
        </p:nvSpPr>
        <p:spPr bwMode="auto">
          <a:xfrm flipV="1">
            <a:off x="4570064" y="4062785"/>
            <a:ext cx="3600000" cy="14287"/>
          </a:xfrm>
          <a:prstGeom prst="line">
            <a:avLst/>
          </a:prstGeom>
          <a:noFill/>
          <a:ln w="9525">
            <a:solidFill>
              <a:srgbClr val="B2B2B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0" name="Line 175"/>
          <p:cNvSpPr>
            <a:spLocks noChangeShapeType="1"/>
          </p:cNvSpPr>
          <p:nvPr/>
        </p:nvSpPr>
        <p:spPr bwMode="auto">
          <a:xfrm flipV="1">
            <a:off x="4570064" y="5102945"/>
            <a:ext cx="3600000" cy="12700"/>
          </a:xfrm>
          <a:prstGeom prst="line">
            <a:avLst/>
          </a:prstGeom>
          <a:noFill/>
          <a:ln w="9525">
            <a:solidFill>
              <a:srgbClr val="B2B2B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33" name="Rectangle 162"/>
          <p:cNvSpPr>
            <a:spLocks noChangeArrowheads="1"/>
          </p:cNvSpPr>
          <p:nvPr/>
        </p:nvSpPr>
        <p:spPr bwMode="black">
          <a:xfrm>
            <a:off x="4859079" y="3252709"/>
            <a:ext cx="418576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协助案主搜寻超越抗拒的动机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4" name="Rectangle 162"/>
          <p:cNvSpPr>
            <a:spLocks noChangeArrowheads="1"/>
          </p:cNvSpPr>
          <p:nvPr/>
        </p:nvSpPr>
        <p:spPr bwMode="black">
          <a:xfrm>
            <a:off x="4872091" y="4164668"/>
            <a:ext cx="387798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不要认为自己是案主生活中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唯一的助人者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5" name="Rectangle 162"/>
          <p:cNvSpPr>
            <a:spLocks noChangeArrowheads="1"/>
          </p:cNvSpPr>
          <p:nvPr/>
        </p:nvSpPr>
        <p:spPr bwMode="black">
          <a:xfrm>
            <a:off x="4874458" y="5297550"/>
            <a:ext cx="32624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将案主当成一个助人者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6" name="Group 181"/>
          <p:cNvGrpSpPr>
            <a:grpSpLocks/>
          </p:cNvGrpSpPr>
          <p:nvPr/>
        </p:nvGrpSpPr>
        <p:grpSpPr bwMode="auto">
          <a:xfrm>
            <a:off x="4499992" y="2564904"/>
            <a:ext cx="4032448" cy="4104456"/>
            <a:chOff x="3816" y="1316"/>
            <a:chExt cx="1673" cy="2637"/>
          </a:xfrm>
        </p:grpSpPr>
        <p:sp>
          <p:nvSpPr>
            <p:cNvPr id="37" name="Rectangle 182"/>
            <p:cNvSpPr>
              <a:spLocks noChangeArrowheads="1"/>
            </p:cNvSpPr>
            <p:nvPr/>
          </p:nvSpPr>
          <p:spPr bwMode="gray">
            <a:xfrm>
              <a:off x="3816" y="3908"/>
              <a:ext cx="1673" cy="4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38" name="Line 183"/>
            <p:cNvSpPr>
              <a:spLocks noChangeShapeType="1"/>
            </p:cNvSpPr>
            <p:nvPr/>
          </p:nvSpPr>
          <p:spPr bwMode="gray">
            <a:xfrm>
              <a:off x="3816" y="1316"/>
              <a:ext cx="0" cy="2633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9" name="矩形 38"/>
          <p:cNvSpPr/>
          <p:nvPr/>
        </p:nvSpPr>
        <p:spPr>
          <a:xfrm>
            <a:off x="321592" y="1758389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>以下是可以用来处理非意愿和抗拒的一些原则和概括性的取向</a:t>
            </a:r>
            <a:endParaRPr lang="en-US" altLang="zh-TW" sz="2400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207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data:image/jpeg;base64,/9j/4AAQSkZJRgABAQAAAQABAAD/2wCEAAkGBhQSEBUUEhQVFBUUFxgYFRcVFxcbHBgdGRgYGB8VFhgZGyYfGBkjHBcWHy8jJCgpLSwtGx8xNTAqNycrLCkBCQoKDgwOGg8PGiwkHyQtLCwqLCwsLCwvLCwsLCwsLywsKSwsLCksLCwsLCwsLywpKSwsLCwsLCwsLCwsLCwsLP/AABEIAMIBAwMBIgACEQEDEQH/xAAcAAEAAQUBAQAAAAAAAAAAAAAABQEDBAYHAgj/xAA9EAACAQMDAwMCBAMHAwMFAAABAhEAAyEEEjEFIkEGE1EyYQdxgZEUI0JSYqGxwdHwM3LhFiTxFRiSorL/xAAZAQEAAwEBAAAAAAAAAAAAAAAAAQIDBAX/xAAjEQACAgMAAwACAwEAAAAAAAAAAQIRAxIhMUFREyJhcZEy/9oADAMBAAIRAxEAPwDt9KpVaAUpSgFKUoBSlKAUpSgFKVGdb9Q2dKqteYje21FUFmc/CqMmBk/Ap4C6SdeWuAZJgfJqD1vq+yNJcv2riXNlp7gWYJ2A4K/UIIIOMQa5FovVd25qQ+oc3JYqy3AhXBgi2ufbjwOSOScg0lNI0jjcjtup65ZS21xribF5IIb8h2zk/FQ5/ETRBwrXgpYsASrBe0EkFiIBwRHMitH6hr7nt/xNtbNhF27CAfdcGO0lSqwwP0EMB+YFa5c6kwZQJVVUA7UVt7XWYMICtvPdB2/1P+VY5MsovhtjwxkunbdN6l07ori4qq5IQudu6PKhoJFZlzqNtWCs6hiCwBIyqxLf9okZ+9fPuotFQ/uRbY7bqS8FlYquxz296sQCoiMf3jUZZ9RkuVdgUUKVnKqQYA+BErBExJHkxMMkpeUVnijHwz6I/wDU9jdcX3B/K+pv6Sdpcqh/rZVAZgswCKztHrku21uW2Do4DKymQQcgg18zt6mv29UNRbcIxUQ4CKGUyNjFFUEz55885rP6Z+IutSyunt3j7UBdwUhlULs22nyREA4HIOQDFbKRm4H0fNVr5/8ASHru7p9RL3WYFWFz3WJG0MWXDFiChdzE7mG7J4rq3SfX9m87W4ZWtoHbIbBYrwv9QlJAyN4/Op2KuLRtVKt2r4bgzGD9j8H4NXJqSopSlAKGlKApSq0oClKUoBSlKAVWlKAUpSgFKUoBSlKAVa1GoCIzHhQScgcCeTgVZ6n1NNPaN2621FiTBPJAHAPkgVxL1l63u3y67z7VyAtvtCBQ27+ZMCQVjmTBzGDSc1E1x4nP+jaerfi4d4FhAoMgb1LFjiCNphRkf2j+QrX/AOLuaq/7t+6w4UKxGFUkiduFbcZgf5c6KrEw5IczEEExAAAjcJktgCImftWx9H2XSqb3W81ohi5AtoSSo2AGWYAiCxyYiIzyT2ats7VGMKpEz1Ppy20B06oTAVU+D5a4/G2FIjyTMGtM6rq7One4tvezW4iQqwAVIBYgMwWV7Z/pHIUVO+or93S2UcNa3WWNsBmcNcUdk+2TJnYGDTwDHMHn+s1JuO7XBDM0tiDMnHEqJgRHir4It9ZjmnXg2S9rja3FyQi/QocHaSpgKIkK2VnzngSKjtL6n1CIiByUtyUScCWnlIaRJxOMfFQinloEyf2n75+Kk+l9Hu6h/bs22uOAWKoJMDEwM8kVv+OPsx/JL1wsa24bkm4xcmTJJwT9RAmBMCcV6fp5tCw1yNl4bwuTgNEskAgGIBzIH610HpP4Kapri/xD2Ut43gOzOQRlRtG0GcTPjyKg/wAQvRl/QXSYuvpjBW6x3KGaNyMw4MgRIEiOYq6SqjNt3ZHajVsbIuz/ACySogBQSJwROeMZNR/vXG7YBY4Xuyox284iJMfJq1Y63cNtLRb+WhZlWByxPJjMSYH3NZvQkBc7miZA/u8HHxM+Kzf6rhqv2fTLs9JAEe5skAYQEYM4JIOTyRFXf/qWp02pS6HB2bmRuQflTI3QYGCfjIOayNam0xP5GsHWnemwzPiB5OMD5zWSk/Zo18N06L+I7i4wv+4TsW2iox3Ftx7nubpnO3MjHGJrpmh67ctPasakLva277kYv9BUGQEXA3ZMRwB5r5tNglSCczkMfI3YbbPj8+BW9/hrpdQl5tSLiCwp9q+9xwxVI3gmW7VB290wNxMGDC3C2v8ACklfk7zY1CuJUyP+cjxV2tM9P9fjci3l1W26QzIFGCFl9whWicgGBG0SRncUaRW0JqRjKLieqUpWhUUpSgFKUqQKUpQClKVAFKUoBSlVoBUP6n9QDSWDdK7gCBAIHPnODBjFSd+8FUsxAVQSSeABkk1wn1n1y5fvu29trFmtJ7kjaFIUgAwoIIJngkifFUnKjXFDZ36RGeovU12+9xncqp+uTI/swFgCe0RAwcioRma4paMlgNgB7dsAITMiOweceQTWTpFYBtkq4CFdkbgjTJtzAVv+kJwQrkirF4oSWLs9xWClQzl2jzu+kxtA+qccYxjR1xmYjFtoAxO4gjzAAkGYjIxGGBrY/TXUbNm8TdHZdS2oOIGN2T4EEYHx+lQIEz3SF5naDmCQsYMDMAj+mapprodCrDcltZLCcKWA2kc4LCOCJj7VLgpRohzpnQvUfW7WnDBmYSjKoNncCSqkQ5EOQobEkGTJEVyPVtLFhI3kkSQIkkyYyTg8xx8CpbXM9w7mvl8QPdyR5iTImRyQDUedGRkRzOSPywDiBgZ5+c0xxUEZ5bmzM9OdOGo1C29rNvfhBJ4JxEE4UmBEwBjmvorp/RNPok9rTWlTmSMljidzHJ+kfsK57+C/TEZjdcoHtkhAPrJKLun4QKCP7xcg/SK6k697T8/+f9f8K0T9mEuOiqI3k/tV17QZSlxQyOCrBgCCDiGHkGvVuvV0iDVip85/iJ6PXQ9RNu2ItXEFy0BOFJIK5JkqRE+RFQVyz7ThSy7gZO2SIMQCYxiPymulfj3PuaNlBkW7st47ikCf3P2rl9h4jtDDGM5Aify55qH0vHiJG71PaO8j4BnB44+REVYs3jddA1xbVtid1xswo+o7Vljg4EZ+wzWy9XOgbTWTYH8xsy7dy5G4OIIYjPBAAU/add1FlhlBttEA7sFh/SdxUdp3YHByPvWaikzRttFvqeuti466f/pKf5ZuLDlYBMkHtE5Hk+fis3p1hLif9cobvbtG4btpwWg7SJhguYPkHnE6d09JAeWJ5XEnPABjkD7HmSBUj17RQzP2IHgbVb6RtgGIAPBHb5gZqXRpCLS2fTp/o7VXX0ROmSxpn91UdGV9tyAFN6CO0EEHAzs5yY3Tpd72lKlYNsDeUO7d9x/VJM4ORnnk6J6K9barWX2JsWWNqwimGKk7mEtvMgAlVlRIxzgTL6d4ti66GyNQvaFdiWdju3Er9KED9j4muSUnB8KqKkdCtXAQCPNe6i+mKLY2RG3AXcWj9Tk1KCu6Eto2c0lTFKUq5UUpSgFKUoBSlKAVWKUoBQ0qhNAaF+JnXXtqtu27Ljc4AtgMN2BucycKx2oCeJIkTx6/rHWeWYke2ucFQQCSQZMMY/OeYrcvxK6kP4m7bVWbI5YsxdVHegZSVHdtxIkYjNa0NIvtr23mJEuNydpLkbe2PEHEkeTXFNpzs9DGtYJEFauKQ3usZ3FmIX+okkhgASjT5g8sMbs29VqIJFtSWcLgAzEBQY8D7fcD8pLqGlbaUS04cjDEgic5Yk8x+3PxXjpaxdFkHbsXddcYJwBsBkEA4X8p4zWm3spr2jBs6NlWQBJ53EfBBjj9j8D4q3ftFeQVLAZB7TnCsPI4gnz8VnjSK5uNbjakGHjuAL4tkgFY2nPmBVL1gd20wjFgQxB28wd24L3EgY4wZqVIiRH2LW4ThYBYSCBg5WZxkHnmD81fvWGAQshUOZQsNu4EiIjgfbgZNXtFfVUZDBU3BcZGgBtqKcvzIJOBJrGe/hEllyxEEtt3CCAP/iT9qV0i+Gw+huqjTa63dLoqMdlwkyVU5JKfJ4nkBjXd01C3VW5bZXDDDKwKsPlWBifHNfNBuk/1ArBA3CCD8eZwBP5/YVmdF67f0ZIsO1sFhABbbu2kdynsbBMBt3gxiatF0ZzjfT6MFwgwQR+YNedXrUtobl5hbtrlixifsJ+f+TXJdD+NV/Y63bKe4w/lMhKqpkg+4hYyBg4I4jzNa76r9Z6rWSHZ1skyLaxt8EBowzAgEEkxJzirbIqoN+Tz6/8AU3/1HWMyFhatgKgYDHyQPAJzmf0mK1pdOQVjLltsD5mCDP3Ij5kRV22xAJEgzyPvPzj5/YcYq9pzlDgFiJZT5wDBHznAzz81Fl6Mm2vtrb3chyyxE88wQQQTGDyN2KtXNQGA7VVwSSSzQd0EgoRtGT9sQM8V41rh7gVDhVjBgZMbfjAP6GvS3TOJGRmYgfYxGf8Ac/FULGQmoC+45Q7mOGBEKGAmAZMk/Ijj4g4d25vYsxJLTG7mDEfaJj9zEVcbOSYmRIGBxx8mApOZ+B8D5kiBwZY+IMYgHk55I+1B/BuHoPWWbN22Lii6+oDW9oue2Le3aV9wkgFSAwE5x98dV6XpAlrZbQKnthApdmCckBNxjbDZiJIHxXGPSfTDevHfauXraoQ0RAdkw2WEmVkCZPIrs3Q9YdiJdfdd2nd27SdhiIHbuAjj84HjGVbE+jIsObZglmiBLZP6n55rYbTyKiEZX+k/sQf2Iq/obu0lfiPGM+AfNbY/156M8n7dJSlUBqoroMBSlKAUpSgFKVWKAUpSgFQ/qjqTWNM7ICTBEggbJB7yT8eMHJFTE1zX8UtYwYLvcrtkW03LtaCA5cYJ3FefpAJ81lllrGzXFHaSRpHUY91mtOWYFT7bEHJDrO9swwbHIMNxwNe6reBCQOxEIRfp3EwSxA4wAJPGfFZ13VKpCOzMbtpGItkKgPcyM4A3QCxfOfJxAqxq9AGeBvZVVA5faAuTBCg5wBAPnOa48a9s75SXgiNPdVXHLZMkgkFgDG1ZwAY8eKkXRbSM1tSGfaXLESqiAzHwAZnbkZxMVGdQ1gbUTs2Ku1SIO4qBmZ5mP2Pnmr+puq6qzsVa427PBEEqoT4GP3Nb19Mdvhd0KIruu1GU3Elyo7MzG5e5cDBE8z4qxetW133bmQXf20ndHceDickkYHnGaydBoQincYDqsxgky0hJGBBET8GrF+2L4/lyJGN7buAM3H+QIEQAJiDGSaIafwwb3XWAK7dgYz2hZHJiSOZ5Ij86xX1bXF7YVUMiMMSxPJjuM58fYcVIL0tNgW7dKEXdoaCUQAbjwPqxxjleMxkarp9ptOkbtxHaS0rMAMbkfSxYMIGcAeK1tLwYtSfkw+noPbP1TAYmBjb5zyACPM+ayUuMCAWYqeCBggQeT4nPM8zQKhZN0wx/mSeMTtUjAEgDz4/KrbqIGyQCQGRidpkmOfpYET/mJwa3bLJcDWmAkEIPBH2g88zwPHHiJr30/TG52Im9jEKdo3H5IzgeciO0/n5ViFJJ4IJzJG6YGfufPxMVsHoXqNuxqB7hHcCAxgBTzBJkZkHJ+eZzVukWirdEXe9OX7RUNbgHG9iCJOIJXho2/H+BrxrumXbG0XkIPIKceCGIMcxPHjzW29c6pbs2Ldk6h7zhi28rLxvLDcBwVXtn7xAgCtc9QeoLmqKm4CFkPmAXiQMcLiRjmM54opSbNZQgo/yRtjaIxtgwSvx8/mPP5wfNGLGTuxmImRHAH/Pg+KqE3SFgGCeZ+TkyMiJBqltRtBztGRHMATieJjOI/ORWhii/7RYgGFkMQYIDcnjIIEgcQDk8VbFzlcf4SfqG0xg9sZ+/MVbRpJJPmJkZA8wTyP8ASpHpfTrl0zbtPeWy266Fx27gSpYf2grgefgYzD55B0P8PbJsWLVw3kNu+xm2Qe0wQHJnEedwEbwCa2TW3rlp7dp3Zd14lXVBkMl1yCTIXc3bjwsSJzkax1uuGcLbuXP/AG4VvbYn3NrCWIJIU52jBIM8YvX9DBRGZruIdrkbm2xBkAQZJOPk81y05Oy1oyLV8B2hcALuIiCxwePiP86zt2Z/5zUXZhVAAhZIImTycz9pMDxms12Ptgcnz9/P+VbRdeSrVk1aOK9isbQXJQflWTXYuo5mKUpUkClKUApNUmlAVpSlAUJrinq3rfvam7KM5JuJbLlFS3tU7W3Ix3rC3HMz8HxXaNRa3KVPBBB484818+eq+jXbL33bAF02zbBkBILS20EKjSi+CZINc+aO1I6MDUbZBWdOxNtSCGvAOSQZFsgMWk8yP0JNedbqmF1yr5c7iSchVkShn+0v6AT5xP8AUbgtEM7W2YbkDIFUADPYFB7FKndJJlgO3xr2otrcftbcoDGd07EwDAGAASCSP1+2UZbG0v1JD3F/hhcuuN7DgCARPDRiADkxUInVNsi2AYAC7h5gTEAA/nz/AKyenRltEe5biGKoQDubcm5bO5TLEGYkRDQeBXgaDTjcqk3rm08KbYRiSsvvl2jtbtGZj71bhnvSMG7qCrMxuqW2FYJ7YYCSuf8Au/Wr7WbSbQxdiM6hJPtyQCIKzMkn85PERVdF7W/dcHubBIQqSCwxtYyMDPGWgcTNSur6rbayq6YBCoWbYtNyU7nlFKvJBIDHhsQRmb+C78mt6hluXCQW2/niR5X7SR+g8RV62+22qoqgruJacnkQ2BmR8/ArHXcGO9TuMkqcZJ5MD5kTU1pdIt5FS33XmC7fbUkGQZU+QRCfSCJLf2c2fgj2RNpj/wBswBAz+n+3/gVdtWe1zk7MkQ5IHzPAWPJ/3rdfTvolLlpbl0wCm6BuGInkYYxsbMdpBkRjarPRLa9lmzaUBc4EkEQd90AM26C8yFMQDJJFHNIlJs5Ymiu9qhW3XNvtQDLdxEL994uDHxFY+BwqncSATkqVzzEGQ20zP28T2h+nqR3qWYkqdwJDe5dM2y5zEwIJJTbE5O6B636Kt31aLhtG3B2mygA3KLeUQ7+8orBcwOB3TTZE0zmCIIkKDkRIiY8EDzwJ/Y+aoqADGCwMYiZ3R/8Azxyf0ity1HoK417aNirs7SPdZZAX+razCW3Y+/2ge7vpRrd3uNsoo3du4bsQ6gMOVJnIzMjFHJJWFG3Rp1qyWM/TMZ8DOQo4HIMflVx2LEHszg4gYxndyBPMCJzzW29K9DuWK3CAynKxu2qDLO4E4ClRtHO4ZxWzaX0Vb0wuW3sfxC3BNu7dCqbcjbnPachgQNxn7VG69EuNGq+nfQVy61s6gXNPp7ltmW5KCQBKgbp2sSQwnMA/p0HovR7TWFVSuwSrGyzBnAY5uGAc5wZIDnJma89N0f8A0LTXXdbalTbyUEAupDFQd204JzAMVsJcAYPMR+3+X+9Zt7On4CVdM25obVxAjW1K+AQMfdfIPmRmtav6svdRbblSna7XBCkSFlZPmMHg0ta9lvlDcdLZtlogPkGDswxtiFJjzOI84ydR2XVud7ho2h/pILIC7HZKbFuSRJAOB9q5cidJcIjFxPVu8Le5XcBxDM0x7p3tbCKhPYJhoHh1PzWy3bXxz96gemG7OxwjqGF1GC8BgSAQeCs4bMx+lT7XgR/z9atiXlkzsv8ATNR3FTEipSoHo1zfckcQY/QwZ/Wp6uzG7ic01TEUpStCgpSlAKRSlAVilKUB4ugxjBgwYn/CRNcP9TWr3u3EvKFu6i4NobgLb23CwyAyna45kyo4mO51x78XtNbu6pP51uLSD3bZYblEll7eSXx+grHNDZJ/DfDPVtfTmV7Wb13ue/cwcxliwBBjEYIA/KAPIp0vS2rTr/Ei4JkQk4n+pAOdv9nEjxV7RaIO9ziF3XAXYqxMqOycknu5/wBa9WNE73bSK25mRid+YH1EHzgCI5/eqOjWmzM6n0V7Se5adbqfUjAE7piQ23AI7oIz2irV/TC5bNyTau2yqMA3O9T3BwZhyrgrGCP2tWNdetvcNh+wZIPcGkie5RtJwRnIB5Oataj1W0xctKwIhhDLuGD3AGCZAb9KpUg6+mJcu9rqw2HEncAAy8EExmD8T58GprUkXbhvW7gtbslSAGuYEvmQWlXbaBMtxkmoq57RHuoNiMdty2zb+IyoOfj55HxWYqAvagLuuW1YRAH1sSh5gQwGPgfnVpfAl7LQ0rM0yzEwe5hIXILRy2FPHAH3Wunel+mrpLZSdt9re5oSdrSQsOBDAqcSQSSOCYOF6X9P3LdlmvZY4YEKAoJyW/rGARK4hlIDdwrYbjjeLe1tzkySw3ADa6gBO1UIQYPIZjHK1WUqISsbCLwBFx1t7U9zekz2ysXBJBgTDEFmx5IvdPgs0jdBbuDMJJtAqVQY2xu4jG0xOawve3dx2bj3OuG9qdyC3gQSFkANH1YP9Neb13wHKNbXcAC0RG1lCsBwArAxgqPIg80p1LpsoWjLJDb22sjnwII3QEJjbLI20hZkQCwEGso9BY2/rhzBiBsmDgQAduT/APrPAFR7ai2pVgv0Xi6gztXGSoMdze5JK4MiZ21MDravCqGyYJgQvJ7jOOCOMnFTuho0een6Vb2625KbVkhMGd0NJYfI8DzzmpBPT2nWJDuV49xp/wAIj/CsLp1pLV73Bu7wysSWZcndJgQO4GT981nWOsae4C1u6t0AkH2wWEjkTxIkea3hWtmM7ukQKdNWxrGbcwF1jiIX2yJKg/IYA/JGOM1f6nq2cL7O25vdMsSAwZgCEPyQcE4/OpbWaX3rRBJtofIjeQCPP0pPGJMeRVrS27Y27SNwMIgiW2ydoLfYT+X7jP8A5dIlu1bMfWdAf3FC3dtr3PcYBV3AooA2vyAx5kNgkVW/aWyfklfqPLAeGP5/GKlr2rcNHtyp4ZSDgRlwYjzgbv04qP8AVqD+FdgYKrK8HukACI8/6/nWadvhCl9NZ9YdTWxbF9e66pC2iOBv+oNHG5VInkZjNW+natDsKWhDjtMNMOZAbnMszRjPMxWr6jqKX3t2WDAQHRtkhSz7u4RBRktEAsD2sJgAgbTpdIRd3ANtA4Ig5Y9oH3bAjwBE5rSS6iy7ZN9K1CKDyQOwMPJD7fbA5kEj7Rnisl7gMQTLhiFMyduDjxmAfzrAudTRoRgLZG3bduKNquMnbvAm4PAHM5jIqQ6fZVpfdvLEw5gbhPiBwIjHxS3eoXiyb6KkKcfr+2Kk6xOnLC/rWXXdBVFHJJ2xSlKuVFKUoBSlVoBSlKAVw38Y9ZcTqG1Ba23LdsCAm/ed4G/vB8IAWHHExnuVco/GT0bZuTrrt82/btG37YVSXbJQW9zATLGeTAkRFQ1ZKbTtHMF1lwg+4BZNkHaUmWJgdwzysn4MH8qy9PqbaovuW7bNqCrFt5hVAaEMyu3dGcdwrylr23XSvc9zUMVZrwLMqgozDTtMbm3FJPEmBMVFa+4bIKG3we64vy0kAqRAnaf2Nc7h2jrWTllzUXkBMW2WCVJUqCfpnkQ04MGfPAzWHeuXcgQVnEjgeOPIAH7VsenV74GF7JEKiIFklp2pgGGiZJOOaxNZp9hg+MZnH2P2qu1cRL70jrCo4V9xEE+8sDGTBTyBA8/p81t/R+mi8tmV7jhBtnegaGyPpXBOf7IAPdjUfbO8bFkyAR8jgzPgff7ziuidJvFwbqIXAjNsy7oWBW2AzBt5aRtIwrEQQxms23RCJPSaO7Ys2lRldBu3lDbAKHaVLLdB7vqAHGYjuNZ9jUSI3EKqqSzOx3Bl3Ah8yAA2RGE7TwKytL0FyqOriy7IpKoP5YO2BgENuiBvDDiRECsjp8WXZWtgMYAHCuD9IUjAQMXG4jd/ak1k6fktbj4I1rrFJIbsCbQhWO4GFJLFfuSR/TgNu2le0z2nQKGt7wNsgG1uYyVAmUbHBEncYI4Was9EtKzqO2RIGQOIlf6ZHEDj4qypu3QBcWB7uxmHazAP9e3b24g/riAcQsd+TTf4YnQ2Fm4bb2MsnYyhdhAADSBi3nYOGkRk8Vh6xWss0KlsyXUWx2kcyqkjaMQZyIxytTmp6S3unJJn+W8Dtk/9OYiDEGeR94rze6KxlXQXJyfnPn7ZnIjiryx/rRClG7slBbG3HEYioe7qbNvVbNyIXTewJCjduOZ43EZPmM1IaZWCKG3BtoB2j4EceDWBbso11v5QLAj2iULAXG3SblwTJlRuycQPiqJbOirdKy4ust3L5W2xZbSbmdWldzMoCQDDNtVv+2fuawOsaBrbfxSl2uIGtoFKrh4AKyID7v7UiC3FT17oYRmuWFALkNcQHBIG0Ok8EfFYto/xCMpxH3yGRgdpXxwf280nFp0RGSasztF1LetrHe6ncCY2sFBIOPmR4/L48eoG9qwbxlhaViUAktiO3yWnEeZP51GnqjWHG1d5ciVnuMAzt8TwZJgeYmaj/WPqa6u1Taa3ZbtNw7LneYiQpIUABo3AyxGMVrFQa75Zm1JPhZ0E3bdi4r2wgtqL6kdy7FgQdw2nerEbgcQfBqymui+4D3ypAIn+lpaBbLDKnmCCPueBFr14NpGtJ/UxuF1VSoU7O0FgIJEgswLCXiSMUs6B205vhyLYGxkJBZFmFgqcBd2ACCyngMTus4r2E36Nt0FpXO3YHMbu4T9QiRI+Pir2n6orFlUofbUnYhBJCyIQDBypGPIj5qvQOgWH0iG8guMy7mZizEEgqRbYmRAlcQZmcma1TQdJ/wDcvpkJX23KhzcXd9CMVyMkBYM92JkEzWmnSu/DqPSmJtCQB5EEEEHIII5wR+s1mVjdP0nt2wkltvk/mT+wmB9hWTXQvBzsUpSgFKUoCtKUoBSlKAVrf4g9MF7p18FVZkQ3Lc2xchkG4EIQZJEr+prZKoaA+VtHoEupeuiSe9/ZBgqLY3Pc2qRwSYjgDmo3V6i6bY9whwSAPpuCSNw/mSYYYUiQYn71vPr/AKGdHrQp1Fi2L+ou3zehTdRb24FGtrLNbCbgcQ2/jBrRtNaUbmksvaLiBTmSwKyfjsGM5xEVWq6XTviMroXWW09xtpdi7sHRkj7CApJ3EyCsYgZNTOq1ouDcTBOc4ieJmtWtyFKxJkFDGR/VIZWlSd3Ak5+RWcz+0YtXbjNncdogjkhpJ3/1kEz44mBnKKfTWDaRNdH0fuMxABiF+VEkTOeYZceZrbBoNqMdhtW7jgBluOPcYDY1ksVm3ILLuLHzExh6a6W38ILtzafeLwyKssrOzAOkrueXaIkiTxW0en9Zp/aGkum3uDErvJi7vcuGTcB3ZAxwcDOK5JK5UXvlmd6Z67b1FsIGAuWxDISJ2r2h/wC8pEZHmR+frVar3NQEtlYVWDnmZK9iwee3PIHxNaR1nQWberuqp3qTLMRlWwNgcEEkdh3nIlQZmalPTOLoCdmO5ABACkw4BwoJJx54E81RunRc21UZpBBKI6sFlJBEtlj8N4iZHOayWZpDwDCkAEnmT+2MSf8AWvWhTee15BEtxIJ/xnx+lQHrv8StN0tRb2+9fIkWwYj+87f0j/GurHC1ZlOaXDYluuVAAjcMnIK8fpPkf8FX7lyCIPMzPwB9Q+PHGM8Vwz/7hdUXzptOV/s/zJ//AC3f6V0f0X690/U0ItA2b6CWssQTHG+22Ny/4jz99dWjLYm9drLIBDXFDSQ6+5BnzIkHj48VZ1FhraqBi0sMoAlgVadoAgbcgzk8z94rSKPbG4CTIYHMmSDPyZB/epDoWoZbxtAym3cJOU2kDav27gY4GfsK5YzTdVVnTrS50ua/q133AAwt7EJMgGZMbu5Rt4HE88cRXp2rtXbi3G/l3sgwYFwDB3AYnMyfkfNU61be8VFsDsD5bBYkABbcg/fuOJjmDVj0j1xL4Fh0hghIWBBVWCNvhiC084j4+Ba3tTKOtbSMb2rdvW31CkMQnPnbu3FZMx3KT4/avPWtSwsFVUu7FQqgA8MCSdx2hQFPJH71c1NlbtjStcB3K6KxJO5Sd9pQWHgsApMiZqRbSgvI4AWBnwD+WDgf7VjNVK0axncaNe6T0AWbZa5bQu4M7RgbjO0n+oDGYiAfk1g9Q6S1w27YYWVJ2lkBBVQGHGZhZHwfkDFbbrDKgSZOJ4yZxngcD/4rCuOHIYiWSP3/ANP8sj9G72sjVUSK+nbf8L7OnLWTyrI7g7oGXKsC6nEiYNat+GnuO0lUhiN0hiQFmFkr3ZmGYjO+AZmpbqXXkawbNp911lEhQZVMFzED+mcDwTxzUr6I6cqWjchZaFBWSdqdsSfGPpAAGIgYrsjOMnSOaUXFWzZxSlK3MhSlKAUpSgK0pSgFKUoBQ0pQGj/ib6JXV6Z7lm0h1SBdjmASobKsTggBmIBBzEZivn3o0G4Lbu9u3MuyIC52y0DcR3TCjIAnPJr65IriH4t+g00pbXWdxD3O9TJ2PcJf3g4yF3ADa0iWxGKBcOf2NS1m4SAiNta1nEhlyuDIkGQ3z581kaAK1yLmN8+43uBNw8qWgiSdn1AnLfVNerJC2mKhbjMLYW4CBtYNuO62w7twDCSIDBoZqaTqJsXLT2H71COsrkMpb+VtVjvHjkE7vmDWTR0pnaPw/wBKg6ZbZAuCxBNsoyyQSGlm3GckoQpnAHFSXTOkLbt3Ny71a7dKiAYV9vZtPaYYHx4HmtQ9F/iFvsmzdtP7w9y4721RVuTcjeFxtYEqu2DxzOKztN1/UXNS38OLkMFCo0857yrAooPJYSAPMmsZySZCTa6a/wBc07WtZff2lCchGQ+2w9vYBsSFzNyDIIMZGY2ToiqGtobZW5cT3Fb21VQEG02BtaTEEiTMN9qp6l0t5bwa6Cd6ge5bO1AUIOyCZBEuRySC0EExWN6bYMv8xWIAxv5iNkjuJPcDgHH5kVzO1PprGmjdul3IRnIEhSRBnAkgeP8AKvk71L1VtRq715ySzuxz8TgfoIFfWunuBwF8bSJx5G384yea+X/xB9KPodbcVlOx2ZrbeCCZifkcfsfNd+OteHLO7NWqd9E9YbTdQ095TG24oP3VjtYH7QTUHFbb+G3pN9dr7agH27bK91vAUGdv5sRA/U+K1ZVH0R1fpkXGZCFkyQRIzmYGQf8An3rF6R0WHNxyWdsfAA44nz/tMxUxfU3LhjieazLNgLA/OuZwjtaRsptRpltNPHitJ6Gfa6rdDiNz3VB4Csx3rtgwSytBkDLR+e/N/r4rnXqXTbbt07sMxZsEmWGFAX4Mc4gZquV6pNFsX7WmTHXbyW9XbDFVs6iy1t2Ur2N7pe3djMw7NnjLE8VlaPVsysjgC9ZYi4FGCZJDgE/Syw0eN0TWv9VsbdStuMWktWh2j6oBx5ySTiYAOJqvqNmGtuOjEbFS2SpgO1tVJDkfdwMz9JxWUndtl4x8UT99lVG3YVQeZAA5+cwf/FavrfUq3Sy2+1RhicFgMGf7KywySB4/OK1XVTcUlGYwsyzcCZJD/O2RETOAYqG0fTTcJDbiZK7CsyIO2Cx7h45JXcax2RvHH9Nh6T6evEi5ZO92Kw8qVKkZDBu4czieJ+K6503QrZtJbQAKigAD/E1E+kvTY0tkAw1w5ZoAiY7F+AAAPuZNT8V34ceqtnFlybsUpStzEUpSgE1SqxSgK0pSgFKUoBSlKAVZ1elFy26NMOpUwYMERg+DV6lAcU9SfhPdsO9203vWEQM5u3bnulVDPctgW0IIZlBPaSd5+5rmuo6qbrsz7CJuGZ2gBu5VUSTtyIUeB+31m6TzXMfWX4XXGuNf6f7Nt3bfcS4DLkR2KxBCW+1e0ATJkxAqGrJUmjnfpXrli1aC3Va3j3GvK5aAwGy21nuZrTbUViIIMf3TXWfQlm0Pce2ILhSoJBm2ACrpH9BLY5yDJkmuFdZN1dRdt6tDbui6Hezbbas3CjMSASqAjbBWc5PAqZ9P+r7mlZvbnat0uijuW0pmUG47o5WQSCuSDC1jOFPZGkW3w77qbswF5YxOJGZJ/Tn861n1lomtt/E2lQlSm4spJTYZBkd20gweQIBg5InOmatdQQ4J+kBhtdM4YkK4DbDuB/wNe71yX4gLM/AAH+wqko7LpZOvBAdN6ugJ2urspPuBGwAOW3HG/c23bMYj7mR6r0+xrLRTVWw6/wBoiY+D9vzwRWj9NsE6pmFqPeubrC4KlZB2hWIIcAA+AImMGui6iw1u0LVvuLEBnidgfta4R58xP64FZYnJXRedGj2/wN6ezbgbhU+N5j5/P/Gt06P07SaGzstBLaCZjzEST5Y5HzyK1T1BpktXE9hpUXCji27YiCZEkgqBDQRG5SYGRjaWZBbkENJYBpDQCZg5IOY8t+VaPO1yiFitXZ0bQalLiB0IM8iQSD5Ux5r1rNaloFrjKg57j/kOf2rnb2VYS4JBwWBmFMEHgHBnJP1AxjKyGg9NNeUO9wpIYA2zLMsjaGLSIAURj744EfmdeCfw17JPrHrW3bEWgXbGWBVAOSZjc2AxAUHjxImI69dNy5MboAftnJAYANsUkqo5yORMjByLHpRLdwlma6sKERwoCROBsgEcflB5mrOs6Ktp7b2gLdvePdX+lRlzcHme3iTJ2wJkHGUpSZpGMYl+3YI6hqLxG4W7bXgMxuiFUHhiGD/YQDzxAM7A77pgqRvOO45Y3NvKzMjnIY4mpqxrw1vVOSFuXGtwo7W9sE9oB5ju7vOZjNYF7Sb3DDmATt5YxIBIBLTJHxxE0m+cJgu9Nd1Vg/xTMm1UCoVYQokgyWTbAEkrmMRkxncvQ3py1eUX3BDW7jJcSF2O1uAHwuV+lok5A+IrYfTfp1UVLjoUuBSNpPgxBcDBcAQD4BitiCxW+LD3aX+GWXPzWJUClKV1nKKUpQClUpQFaUmqVIPVKUqAKUpQClKTQClJpNAKGlKAgPUPovTavuu2bbXFkqzAju2FR7m0guvGCfFcu6h+BuqtoP4fUWbjZLK6G2FMT/LI3SN3gx4mfHcKEUfQnXg+ck9S6vSXNr+8LqGGIVoa7bBUW2uMT7h3XFDFYBhPqBzvmr6l/Gr7YdkcQbqm21tpcbkW9bgwYEwCcwYrpz2geagtX6RRtUNUty4t0KEydybN0soRsBmgAtk4xBzWU8ey4XjKmav0PRmxfDyHCqQAVUE4CfywJ2TBOMSz8AmphOqOt51YFdyBxdVSVJUbiGk/SMqMAiPk1LDoXdukczwec/f7mrC9LZSIBgEknBnBEn5P6T/lXOoTibbQZqnWL733R9pZtjACV4JnfbBEj+kYyfuKsCwpQuHtrJk5uYJO0kjbIYuCpxHIg+Nm0fRyAyQSGnc20AACcHEtjGTx4q0fTrOpQBkSO0bVAUAQFAb6oyZI+ok4xFHBvrNFOK4iGGqZk2kNiJ+RMDOZxBiD5H3iW6N1dSgRz7bgQN2NwEdwn9iPGJ5rz/6ddXCQxU8xuBHMGfsT9jk+IjM0vpTcWZ0VCTMgsZMgEkE4kKPvx8VMccmxKcUjB6v1lAyhNtwz3EEwPgAjDMT48ftWBrvcvx2AqhkKMgtICknyIJBiYmRzW3r6Ytb9xkn7nxAG0/I/2FSVnSKn0qF8YAGOYgfnWiwN+TP8yXg0vQ+k7rKFICov07wJH3AAETmQIjdAiK2zQ9Ht21UbQSpkEjMnM/as6lbxxKJjLI5AClKVqUFKUqAKpVa8k1IE0qlJqAeqV5mlAXKUpQFKUpUgUpSoApSlAVFKUoBSlKAUFKUApSlAeRVaUoBVKUoQKrSlSBSlKEilKVAFKUqQDXmqUoChqhqtKgF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6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2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1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39" name="Rectangle 162"/>
          <p:cNvSpPr>
            <a:spLocks noChangeArrowheads="1"/>
          </p:cNvSpPr>
          <p:nvPr/>
        </p:nvSpPr>
        <p:spPr bwMode="black">
          <a:xfrm>
            <a:off x="468106" y="1605478"/>
            <a:ext cx="357020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solidFill>
                  <a:srgbClr val="080808"/>
                </a:solidFill>
                <a:latin typeface="標楷體" pitchFamily="65" charset="-120"/>
                <a:ea typeface="標楷體" pitchFamily="65" charset="-120"/>
              </a:rPr>
              <a:t>探索自己的非意愿和抗拒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403648" y="2492896"/>
            <a:ext cx="7128792" cy="3206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  <a:spcBef>
                <a:spcPts val="600"/>
              </a:spcBef>
              <a:spcAft>
                <a:spcPts val="1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 检查自己生活中的非意愿和抗拒</a:t>
            </a:r>
            <a:endParaRPr lang="en-US" altLang="zh-TW" sz="1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当我们觉得受到逼迫的时候如何反应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当我们觉得受到不公平对待时，我们会做些什么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我们是如何逃避个人的成长和发展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58" name="群組 57"/>
          <p:cNvGrpSpPr/>
          <p:nvPr/>
        </p:nvGrpSpPr>
        <p:grpSpPr>
          <a:xfrm>
            <a:off x="1043608" y="3430971"/>
            <a:ext cx="467844" cy="1728192"/>
            <a:chOff x="755576" y="3789040"/>
            <a:chExt cx="467844" cy="1728192"/>
          </a:xfrm>
        </p:grpSpPr>
        <p:grpSp>
          <p:nvGrpSpPr>
            <p:cNvPr id="46" name="Group 22"/>
            <p:cNvGrpSpPr>
              <a:grpSpLocks/>
            </p:cNvGrpSpPr>
            <p:nvPr/>
          </p:nvGrpSpPr>
          <p:grpSpPr bwMode="auto">
            <a:xfrm>
              <a:off x="755576" y="3789040"/>
              <a:ext cx="432047" cy="420117"/>
              <a:chOff x="3745" y="1818"/>
              <a:chExt cx="382" cy="382"/>
            </a:xfrm>
          </p:grpSpPr>
          <p:sp>
            <p:nvSpPr>
              <p:cNvPr id="47" name="Oval 23"/>
              <p:cNvSpPr>
                <a:spLocks noChangeArrowheads="1"/>
              </p:cNvSpPr>
              <p:nvPr/>
            </p:nvSpPr>
            <p:spPr bwMode="gray">
              <a:xfrm>
                <a:off x="3745" y="1818"/>
                <a:ext cx="382" cy="38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69804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tint val="69804"/>
                      <a:invGamma/>
                    </a:schemeClr>
                  </a:gs>
                </a:gsLst>
                <a:lin ang="5400000" scaled="1"/>
              </a:gradFill>
              <a:ln w="63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8100" dir="54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48" name="Oval 24"/>
              <p:cNvSpPr>
                <a:spLocks noChangeArrowheads="1"/>
              </p:cNvSpPr>
              <p:nvPr/>
            </p:nvSpPr>
            <p:spPr bwMode="gray">
              <a:xfrm>
                <a:off x="3756" y="1829"/>
                <a:ext cx="358" cy="36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69804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tint val="69804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chemeClr val="accent1">
                    <a:alpha val="2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52" name="Group 34"/>
            <p:cNvGrpSpPr>
              <a:grpSpLocks/>
            </p:cNvGrpSpPr>
            <p:nvPr/>
          </p:nvGrpSpPr>
          <p:grpSpPr bwMode="auto">
            <a:xfrm>
              <a:off x="786238" y="4437112"/>
              <a:ext cx="401386" cy="390302"/>
              <a:chOff x="3600" y="1279"/>
              <a:chExt cx="288" cy="288"/>
            </a:xfrm>
          </p:grpSpPr>
          <p:sp>
            <p:nvSpPr>
              <p:cNvPr id="53" name="Oval 35"/>
              <p:cNvSpPr>
                <a:spLocks noChangeArrowheads="1"/>
              </p:cNvSpPr>
              <p:nvPr/>
            </p:nvSpPr>
            <p:spPr bwMode="gray">
              <a:xfrm>
                <a:off x="3600" y="1279"/>
                <a:ext cx="288" cy="288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tint val="10196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tint val="10196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rgbClr val="99CC00"/>
                </a:solidFill>
                <a:round/>
                <a:headEnd/>
                <a:tailE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4" name="Oval 36"/>
              <p:cNvSpPr>
                <a:spLocks noChangeArrowheads="1"/>
              </p:cNvSpPr>
              <p:nvPr/>
            </p:nvSpPr>
            <p:spPr bwMode="gray">
              <a:xfrm>
                <a:off x="3615" y="1294"/>
                <a:ext cx="256" cy="256"/>
              </a:xfrm>
              <a:prstGeom prst="ellipse">
                <a:avLst/>
              </a:prstGeom>
              <a:gradFill rotWithShape="1">
                <a:gsLst>
                  <a:gs pos="0">
                    <a:srgbClr val="99CC00">
                      <a:gamma/>
                      <a:tint val="34902"/>
                      <a:invGamma/>
                    </a:srgbClr>
                  </a:gs>
                  <a:gs pos="50000">
                    <a:srgbClr val="99CC00"/>
                  </a:gs>
                  <a:gs pos="100000">
                    <a:srgbClr val="99CC0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99CC00">
                    <a:alpha val="20000"/>
                  </a:srgb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grpSp>
          <p:nvGrpSpPr>
            <p:cNvPr id="55" name="Group 22"/>
            <p:cNvGrpSpPr>
              <a:grpSpLocks/>
            </p:cNvGrpSpPr>
            <p:nvPr/>
          </p:nvGrpSpPr>
          <p:grpSpPr bwMode="auto">
            <a:xfrm>
              <a:off x="791373" y="5097115"/>
              <a:ext cx="432047" cy="420117"/>
              <a:chOff x="3745" y="1818"/>
              <a:chExt cx="382" cy="382"/>
            </a:xfrm>
          </p:grpSpPr>
          <p:sp>
            <p:nvSpPr>
              <p:cNvPr id="56" name="Oval 23"/>
              <p:cNvSpPr>
                <a:spLocks noChangeArrowheads="1"/>
              </p:cNvSpPr>
              <p:nvPr/>
            </p:nvSpPr>
            <p:spPr bwMode="gray">
              <a:xfrm>
                <a:off x="3745" y="1818"/>
                <a:ext cx="382" cy="38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69804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tint val="69804"/>
                      <a:invGamma/>
                    </a:schemeClr>
                  </a:gs>
                </a:gsLst>
                <a:lin ang="5400000" scaled="1"/>
              </a:gradFill>
              <a:ln w="63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8100" dir="54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7" name="Oval 24"/>
              <p:cNvSpPr>
                <a:spLocks noChangeArrowheads="1"/>
              </p:cNvSpPr>
              <p:nvPr/>
            </p:nvSpPr>
            <p:spPr bwMode="gray">
              <a:xfrm>
                <a:off x="3756" y="1829"/>
                <a:ext cx="358" cy="36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69804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tint val="69804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chemeClr val="accent1">
                    <a:alpha val="20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23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217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755576" y="2852936"/>
            <a:ext cx="7488832" cy="2952328"/>
          </a:xfrm>
          <a:prstGeom prst="roundRect">
            <a:avLst>
              <a:gd name="adj" fmla="val 5856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bg2">
                <a:lumMod val="75000"/>
              </a:schemeClr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266" name="AutoShape 2" descr="data:image/jpeg;base64,/9j/4AAQSkZJRgABAQAAAQABAAD/2wCEAAkGBhQSEBUUEhQVFBUUFxgYFRcVFxcbHBgdGRgYGB8VFhgZGyYfGBkjHBcWHy8jJCgpLSwtGx8xNTAqNycrLCkBCQoKDgwOGg8PGiwkHyQtLCwqLCwsLCwvLCwsLCwsLywsKSwsLCksLCwsLCwsLywpKSwsLCwsLCwsLCwsLCwsLP/AABEIAMIBAwMBIgACEQEDEQH/xAAcAAEAAQUBAQAAAAAAAAAAAAAABQEDBAYHAgj/xAA9EAACAQMDAwMCBAMHAwMFAAABAhEAAyEEEjEFIkEGE1EyYQdxgZEUI0JSYqGxwdHwM3LhFiTxFRiSorL/xAAZAQEAAwEBAAAAAAAAAAAAAAAAAQIDBAX/xAAjEQACAgMAAwACAwEAAAAAAAAAAQIRAxIhMUFREyJhcZEy/9oADAMBAAIRAxEAPwDt9KpVaAUpSgFKUoBSlKAUpSgFKVGdb9Q2dKqteYje21FUFmc/CqMmBk/Ap4C6SdeWuAZJgfJqD1vq+yNJcv2riXNlp7gWYJ2A4K/UIIIOMQa5FovVd25qQ+oc3JYqy3AhXBgi2ufbjwOSOScg0lNI0jjcjtup65ZS21xribF5IIb8h2zk/FQ5/ETRBwrXgpYsASrBe0EkFiIBwRHMitH6hr7nt/xNtbNhF27CAfdcGO0lSqwwP0EMB+YFa5c6kwZQJVVUA7UVt7XWYMICtvPdB2/1P+VY5MsovhtjwxkunbdN6l07ori4qq5IQudu6PKhoJFZlzqNtWCs6hiCwBIyqxLf9okZ+9fPuotFQ/uRbY7bqS8FlYquxz296sQCoiMf3jUZZ9RkuVdgUUKVnKqQYA+BErBExJHkxMMkpeUVnijHwz6I/wDU9jdcX3B/K+pv6Sdpcqh/rZVAZgswCKztHrku21uW2Do4DKymQQcgg18zt6mv29UNRbcIxUQ4CKGUyNjFFUEz55885rP6Z+IutSyunt3j7UBdwUhlULs22nyREA4HIOQDFbKRm4H0fNVr5/8ASHru7p9RL3WYFWFz3WJG0MWXDFiChdzE7mG7J4rq3SfX9m87W4ZWtoHbIbBYrwv9QlJAyN4/Op2KuLRtVKt2r4bgzGD9j8H4NXJqSopSlAKGlKApSq0oClKUoBSlKAVWlKAUpSgFKUoBSlKAVa1GoCIzHhQScgcCeTgVZ6n1NNPaN2621FiTBPJAHAPkgVxL1l63u3y67z7VyAtvtCBQ27+ZMCQVjmTBzGDSc1E1x4nP+jaerfi4d4FhAoMgb1LFjiCNphRkf2j+QrX/AOLuaq/7t+6w4UKxGFUkiduFbcZgf5c6KrEw5IczEEExAAAjcJktgCImftWx9H2XSqb3W81ohi5AtoSSo2AGWYAiCxyYiIzyT2ats7VGMKpEz1Ppy20B06oTAVU+D5a4/G2FIjyTMGtM6rq7One4tvezW4iQqwAVIBYgMwWV7Z/pHIUVO+or93S2UcNa3WWNsBmcNcUdk+2TJnYGDTwDHMHn+s1JuO7XBDM0tiDMnHEqJgRHir4It9ZjmnXg2S9rja3FyQi/QocHaSpgKIkK2VnzngSKjtL6n1CIiByUtyUScCWnlIaRJxOMfFQinloEyf2n75+Kk+l9Hu6h/bs22uOAWKoJMDEwM8kVv+OPsx/JL1wsa24bkm4xcmTJJwT9RAmBMCcV6fp5tCw1yNl4bwuTgNEskAgGIBzIH610HpP4Kapri/xD2Ut43gOzOQRlRtG0GcTPjyKg/wAQvRl/QXSYuvpjBW6x3KGaNyMw4MgRIEiOYq6SqjNt3ZHajVsbIuz/ACySogBQSJwROeMZNR/vXG7YBY4Xuyox284iJMfJq1Y63cNtLRb+WhZlWByxPJjMSYH3NZvQkBc7miZA/u8HHxM+Kzf6rhqv2fTLs9JAEe5skAYQEYM4JIOTyRFXf/qWp02pS6HB2bmRuQflTI3QYGCfjIOayNam0xP5GsHWnemwzPiB5OMD5zWSk/Zo18N06L+I7i4wv+4TsW2iox3Ftx7nubpnO3MjHGJrpmh67ctPasakLva277kYv9BUGQEXA3ZMRwB5r5tNglSCczkMfI3YbbPj8+BW9/hrpdQl5tSLiCwp9q+9xwxVI3gmW7VB290wNxMGDC3C2v8ACklfk7zY1CuJUyP+cjxV2tM9P9fjci3l1W26QzIFGCFl9whWicgGBG0SRncUaRW0JqRjKLieqUpWhUUpSgFKUqQKUpQClKVAFKUoBSlVoBUP6n9QDSWDdK7gCBAIHPnODBjFSd+8FUsxAVQSSeABkk1wn1n1y5fvu29trFmtJ7kjaFIUgAwoIIJngkifFUnKjXFDZ36RGeovU12+9xncqp+uTI/swFgCe0RAwcioRma4paMlgNgB7dsAITMiOweceQTWTpFYBtkq4CFdkbgjTJtzAVv+kJwQrkirF4oSWLs9xWClQzl2jzu+kxtA+qccYxjR1xmYjFtoAxO4gjzAAkGYjIxGGBrY/TXUbNm8TdHZdS2oOIGN2T4EEYHx+lQIEz3SF5naDmCQsYMDMAj+mapprodCrDcltZLCcKWA2kc4LCOCJj7VLgpRohzpnQvUfW7WnDBmYSjKoNncCSqkQ5EOQobEkGTJEVyPVtLFhI3kkSQIkkyYyTg8xx8CpbXM9w7mvl8QPdyR5iTImRyQDUedGRkRzOSPywDiBgZ5+c0xxUEZ5bmzM9OdOGo1C29rNvfhBJ4JxEE4UmBEwBjmvorp/RNPok9rTWlTmSMljidzHJ+kfsK57+C/TEZjdcoHtkhAPrJKLun4QKCP7xcg/SK6k697T8/+f9f8K0T9mEuOiqI3k/tV17QZSlxQyOCrBgCCDiGHkGvVuvV0iDVip85/iJ6PXQ9RNu2ItXEFy0BOFJIK5JkqRE+RFQVyz7ThSy7gZO2SIMQCYxiPymulfj3PuaNlBkW7st47ikCf3P2rl9h4jtDDGM5Aify55qH0vHiJG71PaO8j4BnB44+REVYs3jddA1xbVtid1xswo+o7Vljg4EZ+wzWy9XOgbTWTYH8xsy7dy5G4OIIYjPBAAU/add1FlhlBttEA7sFh/SdxUdp3YHByPvWaikzRttFvqeuti466f/pKf5ZuLDlYBMkHtE5Hk+fis3p1hLif9cobvbtG4btpwWg7SJhguYPkHnE6d09JAeWJ5XEnPABjkD7HmSBUj17RQzP2IHgbVb6RtgGIAPBHb5gZqXRpCLS2fTp/o7VXX0ROmSxpn91UdGV9tyAFN6CO0EEHAzs5yY3Tpd72lKlYNsDeUO7d9x/VJM4ORnnk6J6K9barWX2JsWWNqwimGKk7mEtvMgAlVlRIxzgTL6d4ti66GyNQvaFdiWdju3Er9KED9j4muSUnB8KqKkdCtXAQCPNe6i+mKLY2RG3AXcWj9Tk1KCu6Eto2c0lTFKUq5UUpSgFKUoBSlKAVWKUoBQ0qhNAaF+JnXXtqtu27Ljc4AtgMN2BucycKx2oCeJIkTx6/rHWeWYke2ucFQQCSQZMMY/OeYrcvxK6kP4m7bVWbI5YsxdVHegZSVHdtxIkYjNa0NIvtr23mJEuNydpLkbe2PEHEkeTXFNpzs9DGtYJEFauKQ3usZ3FmIX+okkhgASjT5g8sMbs29VqIJFtSWcLgAzEBQY8D7fcD8pLqGlbaUS04cjDEgic5Yk8x+3PxXjpaxdFkHbsXddcYJwBsBkEA4X8p4zWm3spr2jBs6NlWQBJ53EfBBjj9j8D4q3ftFeQVLAZB7TnCsPI4gnz8VnjSK5uNbjakGHjuAL4tkgFY2nPmBVL1gd20wjFgQxB28wd24L3EgY4wZqVIiRH2LW4ThYBYSCBg5WZxkHnmD81fvWGAQshUOZQsNu4EiIjgfbgZNXtFfVUZDBU3BcZGgBtqKcvzIJOBJrGe/hEllyxEEtt3CCAP/iT9qV0i+Gw+huqjTa63dLoqMdlwkyVU5JKfJ4nkBjXd01C3VW5bZXDDDKwKsPlWBifHNfNBuk/1ArBA3CCD8eZwBP5/YVmdF67f0ZIsO1sFhABbbu2kdynsbBMBt3gxiatF0ZzjfT6MFwgwQR+YNedXrUtobl5hbtrlixifsJ+f+TXJdD+NV/Y63bKe4w/lMhKqpkg+4hYyBg4I4jzNa76r9Z6rWSHZ1skyLaxt8EBowzAgEEkxJzirbIqoN+Tz6/8AU3/1HWMyFhatgKgYDHyQPAJzmf0mK1pdOQVjLltsD5mCDP3Ij5kRV22xAJEgzyPvPzj5/YcYq9pzlDgFiJZT5wDBHznAzz81Fl6Mm2vtrb3chyyxE88wQQQTGDyN2KtXNQGA7VVwSSSzQd0EgoRtGT9sQM8V41rh7gVDhVjBgZMbfjAP6GvS3TOJGRmYgfYxGf8Ac/FULGQmoC+45Q7mOGBEKGAmAZMk/Ijj4g4d25vYsxJLTG7mDEfaJj9zEVcbOSYmRIGBxx8mApOZ+B8D5kiBwZY+IMYgHk55I+1B/BuHoPWWbN22Lii6+oDW9oue2Le3aV9wkgFSAwE5x98dV6XpAlrZbQKnthApdmCckBNxjbDZiJIHxXGPSfTDevHfauXraoQ0RAdkw2WEmVkCZPIrs3Q9YdiJdfdd2nd27SdhiIHbuAjj84HjGVbE+jIsObZglmiBLZP6n55rYbTyKiEZX+k/sQf2Iq/obu0lfiPGM+AfNbY/156M8n7dJSlUBqoroMBSlKAUpSgFKVWKAUpSgFQ/qjqTWNM7ICTBEggbJB7yT8eMHJFTE1zX8UtYwYLvcrtkW03LtaCA5cYJ3FefpAJ81lllrGzXFHaSRpHUY91mtOWYFT7bEHJDrO9swwbHIMNxwNe6reBCQOxEIRfp3EwSxA4wAJPGfFZ13VKpCOzMbtpGItkKgPcyM4A3QCxfOfJxAqxq9AGeBvZVVA5faAuTBCg5wBAPnOa48a9s75SXgiNPdVXHLZMkgkFgDG1ZwAY8eKkXRbSM1tSGfaXLESqiAzHwAZnbkZxMVGdQ1gbUTs2Ku1SIO4qBmZ5mP2Pnmr+puq6qzsVa427PBEEqoT4GP3Nb19Mdvhd0KIruu1GU3Elyo7MzG5e5cDBE8z4qxetW133bmQXf20ndHceDickkYHnGaydBoQincYDqsxgky0hJGBBET8GrF+2L4/lyJGN7buAM3H+QIEQAJiDGSaIafwwb3XWAK7dgYz2hZHJiSOZ5Ij86xX1bXF7YVUMiMMSxPJjuM58fYcVIL0tNgW7dKEXdoaCUQAbjwPqxxjleMxkarp9ptOkbtxHaS0rMAMbkfSxYMIGcAeK1tLwYtSfkw+noPbP1TAYmBjb5zyACPM+ayUuMCAWYqeCBggQeT4nPM8zQKhZN0wx/mSeMTtUjAEgDz4/KrbqIGyQCQGRidpkmOfpYET/mJwa3bLJcDWmAkEIPBH2g88zwPHHiJr30/TG52Im9jEKdo3H5IzgeciO0/n5ViFJJ4IJzJG6YGfufPxMVsHoXqNuxqB7hHcCAxgBTzBJkZkHJ+eZzVukWirdEXe9OX7RUNbgHG9iCJOIJXho2/H+BrxrumXbG0XkIPIKceCGIMcxPHjzW29c6pbs2Ldk6h7zhi28rLxvLDcBwVXtn7xAgCtc9QeoLmqKm4CFkPmAXiQMcLiRjmM54opSbNZQgo/yRtjaIxtgwSvx8/mPP5wfNGLGTuxmImRHAH/Pg+KqE3SFgGCeZ+TkyMiJBqltRtBztGRHMATieJjOI/ORWhii/7RYgGFkMQYIDcnjIIEgcQDk8VbFzlcf4SfqG0xg9sZ+/MVbRpJJPmJkZA8wTyP8ASpHpfTrl0zbtPeWy266Fx27gSpYf2grgefgYzD55B0P8PbJsWLVw3kNu+xm2Qe0wQHJnEedwEbwCa2TW3rlp7dp3Zd14lXVBkMl1yCTIXc3bjwsSJzkax1uuGcLbuXP/AG4VvbYn3NrCWIJIU52jBIM8YvX9DBRGZruIdrkbm2xBkAQZJOPk81y05Oy1oyLV8B2hcALuIiCxwePiP86zt2Z/5zUXZhVAAhZIImTycz9pMDxms12Ptgcnz9/P+VbRdeSrVk1aOK9isbQXJQflWTXYuo5mKUpUkClKUApNUmlAVpSlAUJrinq3rfvam7KM5JuJbLlFS3tU7W3Ix3rC3HMz8HxXaNRa3KVPBBB484818+eq+jXbL33bAF02zbBkBILS20EKjSi+CZINc+aO1I6MDUbZBWdOxNtSCGvAOSQZFsgMWk8yP0JNedbqmF1yr5c7iSchVkShn+0v6AT5xP8AUbgtEM7W2YbkDIFUADPYFB7FKndJJlgO3xr2otrcftbcoDGd07EwDAGAASCSP1+2UZbG0v1JD3F/hhcuuN7DgCARPDRiADkxUInVNsi2AYAC7h5gTEAA/nz/AKyenRltEe5biGKoQDubcm5bO5TLEGYkRDQeBXgaDTjcqk3rm08KbYRiSsvvl2jtbtGZj71bhnvSMG7qCrMxuqW2FYJ7YYCSuf8Au/Wr7WbSbQxdiM6hJPtyQCIKzMkn85PERVdF7W/dcHubBIQqSCwxtYyMDPGWgcTNSur6rbayq6YBCoWbYtNyU7nlFKvJBIDHhsQRmb+C78mt6hluXCQW2/niR5X7SR+g8RV62+22qoqgruJacnkQ2BmR8/ArHXcGO9TuMkqcZJ5MD5kTU1pdIt5FS33XmC7fbUkGQZU+QRCfSCJLf2c2fgj2RNpj/wBswBAz+n+3/gVdtWe1zk7MkQ5IHzPAWPJ/3rdfTvolLlpbl0wCm6BuGInkYYxsbMdpBkRjarPRLa9lmzaUBc4EkEQd90AM26C8yFMQDJJFHNIlJs5Ymiu9qhW3XNvtQDLdxEL994uDHxFY+BwqncSATkqVzzEGQ20zP28T2h+nqR3qWYkqdwJDe5dM2y5zEwIJJTbE5O6B636Kt31aLhtG3B2mygA3KLeUQ7+8orBcwOB3TTZE0zmCIIkKDkRIiY8EDzwJ/Y+aoqADGCwMYiZ3R/8Azxyf0ity1HoK417aNirs7SPdZZAX+razCW3Y+/2ge7vpRrd3uNsoo3du4bsQ6gMOVJnIzMjFHJJWFG3Rp1qyWM/TMZ8DOQo4HIMflVx2LEHszg4gYxndyBPMCJzzW29K9DuWK3CAynKxu2qDLO4E4ClRtHO4ZxWzaX0Vb0wuW3sfxC3BNu7dCqbcjbnPachgQNxn7VG69EuNGq+nfQVy61s6gXNPp7ltmW5KCQBKgbp2sSQwnMA/p0HovR7TWFVSuwSrGyzBnAY5uGAc5wZIDnJma89N0f8A0LTXXdbalTbyUEAupDFQd204JzAMVsJcAYPMR+3+X+9Zt7On4CVdM25obVxAjW1K+AQMfdfIPmRmtav6svdRbblSna7XBCkSFlZPmMHg0ta9lvlDcdLZtlogPkGDswxtiFJjzOI84ydR2XVud7ho2h/pILIC7HZKbFuSRJAOB9q5cidJcIjFxPVu8Le5XcBxDM0x7p3tbCKhPYJhoHh1PzWy3bXxz96gemG7OxwjqGF1GC8BgSAQeCs4bMx+lT7XgR/z9atiXlkzsv8ATNR3FTEipSoHo1zfckcQY/QwZ/Wp6uzG7ic01TEUpStCgpSlAKRSlAVilKUB4ugxjBgwYn/CRNcP9TWr3u3EvKFu6i4NobgLb23CwyAyna45kyo4mO51x78XtNbu6pP51uLSD3bZYblEll7eSXx+grHNDZJ/DfDPVtfTmV7Wb13ue/cwcxliwBBjEYIA/KAPIp0vS2rTr/Ei4JkQk4n+pAOdv9nEjxV7RaIO9ziF3XAXYqxMqOycknu5/wBa9WNE73bSK25mRid+YH1EHzgCI5/eqOjWmzM6n0V7Se5adbqfUjAE7piQ23AI7oIz2irV/TC5bNyTau2yqMA3O9T3BwZhyrgrGCP2tWNdetvcNh+wZIPcGkie5RtJwRnIB5Oataj1W0xctKwIhhDLuGD3AGCZAb9KpUg6+mJcu9rqw2HEncAAy8EExmD8T58GprUkXbhvW7gtbslSAGuYEvmQWlXbaBMtxkmoq57RHuoNiMdty2zb+IyoOfj55HxWYqAvagLuuW1YRAH1sSh5gQwGPgfnVpfAl7LQ0rM0yzEwe5hIXILRy2FPHAH3Wunel+mrpLZSdt9re5oSdrSQsOBDAqcSQSSOCYOF6X9P3LdlmvZY4YEKAoJyW/rGARK4hlIDdwrYbjjeLe1tzkySw3ADa6gBO1UIQYPIZjHK1WUqISsbCLwBFx1t7U9zekz2ysXBJBgTDEFmx5IvdPgs0jdBbuDMJJtAqVQY2xu4jG0xOawve3dx2bj3OuG9qdyC3gQSFkANH1YP9Neb13wHKNbXcAC0RG1lCsBwArAxgqPIg80p1LpsoWjLJDb22sjnwII3QEJjbLI20hZkQCwEGso9BY2/rhzBiBsmDgQAduT/APrPAFR7ai2pVgv0Xi6gztXGSoMdze5JK4MiZ21MDravCqGyYJgQvJ7jOOCOMnFTuho0een6Vb2625KbVkhMGd0NJYfI8DzzmpBPT2nWJDuV49xp/wAIj/CsLp1pLV73Bu7wysSWZcndJgQO4GT981nWOsae4C1u6t0AkH2wWEjkTxIkea3hWtmM7ukQKdNWxrGbcwF1jiIX2yJKg/IYA/JGOM1f6nq2cL7O25vdMsSAwZgCEPyQcE4/OpbWaX3rRBJtofIjeQCPP0pPGJMeRVrS27Y27SNwMIgiW2ydoLfYT+X7jP8A5dIlu1bMfWdAf3FC3dtr3PcYBV3AooA2vyAx5kNgkVW/aWyfklfqPLAeGP5/GKlr2rcNHtyp4ZSDgRlwYjzgbv04qP8AVqD+FdgYKrK8HukACI8/6/nWadvhCl9NZ9YdTWxbF9e66pC2iOBv+oNHG5VInkZjNW+natDsKWhDjtMNMOZAbnMszRjPMxWr6jqKX3t2WDAQHRtkhSz7u4RBRktEAsD2sJgAgbTpdIRd3ANtA4Ig5Y9oH3bAjwBE5rSS6iy7ZN9K1CKDyQOwMPJD7fbA5kEj7Rnisl7gMQTLhiFMyduDjxmAfzrAudTRoRgLZG3bduKNquMnbvAm4PAHM5jIqQ6fZVpfdvLEw5gbhPiBwIjHxS3eoXiyb6KkKcfr+2Kk6xOnLC/rWXXdBVFHJJ2xSlKuVFKUoBSlVoBSlKAVw38Y9ZcTqG1Ba23LdsCAm/ed4G/vB8IAWHHExnuVco/GT0bZuTrrt82/btG37YVSXbJQW9zATLGeTAkRFQ1ZKbTtHMF1lwg+4BZNkHaUmWJgdwzysn4MH8qy9PqbaovuW7bNqCrFt5hVAaEMyu3dGcdwrylr23XSvc9zUMVZrwLMqgozDTtMbm3FJPEmBMVFa+4bIKG3we64vy0kAqRAnaf2Nc7h2jrWTllzUXkBMW2WCVJUqCfpnkQ04MGfPAzWHeuXcgQVnEjgeOPIAH7VsenV74GF7JEKiIFklp2pgGGiZJOOaxNZp9hg+MZnH2P2qu1cRL70jrCo4V9xEE+8sDGTBTyBA8/p81t/R+mi8tmV7jhBtnegaGyPpXBOf7IAPdjUfbO8bFkyAR8jgzPgff7ziuidJvFwbqIXAjNsy7oWBW2AzBt5aRtIwrEQQxms23RCJPSaO7Ys2lRldBu3lDbAKHaVLLdB7vqAHGYjuNZ9jUSI3EKqqSzOx3Bl3Ah8yAA2RGE7TwKytL0FyqOriy7IpKoP5YO2BgENuiBvDDiRECsjp8WXZWtgMYAHCuD9IUjAQMXG4jd/ak1k6fktbj4I1rrFJIbsCbQhWO4GFJLFfuSR/TgNu2le0z2nQKGt7wNsgG1uYyVAmUbHBEncYI4Was9EtKzqO2RIGQOIlf6ZHEDj4qypu3QBcWB7uxmHazAP9e3b24g/riAcQsd+TTf4YnQ2Fm4bb2MsnYyhdhAADSBi3nYOGkRk8Vh6xWss0KlsyXUWx2kcyqkjaMQZyIxytTmp6S3unJJn+W8Dtk/9OYiDEGeR94rze6KxlXQXJyfnPn7ZnIjiryx/rRClG7slBbG3HEYioe7qbNvVbNyIXTewJCjduOZ43EZPmM1IaZWCKG3BtoB2j4EceDWBbso11v5QLAj2iULAXG3SblwTJlRuycQPiqJbOirdKy4ust3L5W2xZbSbmdWldzMoCQDDNtVv+2fuawOsaBrbfxSl2uIGtoFKrh4AKyID7v7UiC3FT17oYRmuWFALkNcQHBIG0Ok8EfFYto/xCMpxH3yGRgdpXxwf280nFp0RGSasztF1LetrHe6ncCY2sFBIOPmR4/L48eoG9qwbxlhaViUAktiO3yWnEeZP51GnqjWHG1d5ciVnuMAzt8TwZJgeYmaj/WPqa6u1Taa3ZbtNw7LneYiQpIUABo3AyxGMVrFQa75Zm1JPhZ0E3bdi4r2wgtqL6kdy7FgQdw2nerEbgcQfBqymui+4D3ypAIn+lpaBbLDKnmCCPueBFr14NpGtJ/UxuF1VSoU7O0FgIJEgswLCXiSMUs6B205vhyLYGxkJBZFmFgqcBd2ACCyngMTus4r2E36Nt0FpXO3YHMbu4T9QiRI+Pir2n6orFlUofbUnYhBJCyIQDBypGPIj5qvQOgWH0iG8guMy7mZizEEgqRbYmRAlcQZmcma1TQdJ/wDcvpkJX23KhzcXd9CMVyMkBYM92JkEzWmnSu/DqPSmJtCQB5EEEEHIII5wR+s1mVjdP0nt2wkltvk/mT+wmB9hWTXQvBzsUpSgFKUoCtKUoBSlKAVrf4g9MF7p18FVZkQ3Lc2xchkG4EIQZJEr+prZKoaA+VtHoEupeuiSe9/ZBgqLY3Pc2qRwSYjgDmo3V6i6bY9whwSAPpuCSNw/mSYYYUiQYn71vPr/AKGdHrQp1Fi2L+ou3zehTdRb24FGtrLNbCbgcQ2/jBrRtNaUbmksvaLiBTmSwKyfjsGM5xEVWq6XTviMroXWW09xtpdi7sHRkj7CApJ3EyCsYgZNTOq1ouDcTBOc4ieJmtWtyFKxJkFDGR/VIZWlSd3Ak5+RWcz+0YtXbjNncdogjkhpJ3/1kEz44mBnKKfTWDaRNdH0fuMxABiF+VEkTOeYZceZrbBoNqMdhtW7jgBluOPcYDY1ksVm3ILLuLHzExh6a6W38ILtzafeLwyKssrOzAOkrueXaIkiTxW0en9Zp/aGkum3uDErvJi7vcuGTcB3ZAxwcDOK5JK5UXvlmd6Z67b1FsIGAuWxDISJ2r2h/wC8pEZHmR+frVar3NQEtlYVWDnmZK9iwee3PIHxNaR1nQWberuqp3qTLMRlWwNgcEEkdh3nIlQZmalPTOLoCdmO5ABACkw4BwoJJx54E81RunRc21UZpBBKI6sFlJBEtlj8N4iZHOayWZpDwDCkAEnmT+2MSf8AWvWhTee15BEtxIJ/xnx+lQHrv8StN0tRb2+9fIkWwYj+87f0j/GurHC1ZlOaXDYluuVAAjcMnIK8fpPkf8FX7lyCIPMzPwB9Q+PHGM8Vwz/7hdUXzptOV/s/zJ//AC3f6V0f0X690/U0ItA2b6CWssQTHG+22Ny/4jz99dWjLYm9drLIBDXFDSQ6+5BnzIkHj48VZ1FhraqBi0sMoAlgVadoAgbcgzk8z94rSKPbG4CTIYHMmSDPyZB/epDoWoZbxtAym3cJOU2kDav27gY4GfsK5YzTdVVnTrS50ua/q133AAwt7EJMgGZMbu5Rt4HE88cRXp2rtXbi3G/l3sgwYFwDB3AYnMyfkfNU61be8VFsDsD5bBYkABbcg/fuOJjmDVj0j1xL4Fh0hghIWBBVWCNvhiC084j4+Ba3tTKOtbSMb2rdvW31CkMQnPnbu3FZMx3KT4/avPWtSwsFVUu7FQqgA8MCSdx2hQFPJH71c1NlbtjStcB3K6KxJO5Sd9pQWHgsApMiZqRbSgvI4AWBnwD+WDgf7VjNVK0axncaNe6T0AWbZa5bQu4M7RgbjO0n+oDGYiAfk1g9Q6S1w27YYWVJ2lkBBVQGHGZhZHwfkDFbbrDKgSZOJ4yZxngcD/4rCuOHIYiWSP3/ANP8sj9G72sjVUSK+nbf8L7OnLWTyrI7g7oGXKsC6nEiYNat+GnuO0lUhiN0hiQFmFkr3ZmGYjO+AZmpbqXXkawbNp911lEhQZVMFzED+mcDwTxzUr6I6cqWjchZaFBWSdqdsSfGPpAAGIgYrsjOMnSOaUXFWzZxSlK3MhSlKAUpSgK0pSgFKUoBQ0pQGj/ib6JXV6Z7lm0h1SBdjmASobKsTggBmIBBzEZivn3o0G4Lbu9u3MuyIC52y0DcR3TCjIAnPJr65IriH4t+g00pbXWdxD3O9TJ2PcJf3g4yF3ADa0iWxGKBcOf2NS1m4SAiNta1nEhlyuDIkGQ3z581kaAK1yLmN8+43uBNw8qWgiSdn1AnLfVNerJC2mKhbjMLYW4CBtYNuO62w7twDCSIDBoZqaTqJsXLT2H71COsrkMpb+VtVjvHjkE7vmDWTR0pnaPw/wBKg6ZbZAuCxBNsoyyQSGlm3GckoQpnAHFSXTOkLbt3Ny71a7dKiAYV9vZtPaYYHx4HmtQ9F/iFvsmzdtP7w9y4721RVuTcjeFxtYEqu2DxzOKztN1/UXNS38OLkMFCo0857yrAooPJYSAPMmsZySZCTa6a/wBc07WtZff2lCchGQ+2w9vYBsSFzNyDIIMZGY2ToiqGtobZW5cT3Fb21VQEG02BtaTEEiTMN9qp6l0t5bwa6Cd6ge5bO1AUIOyCZBEuRySC0EExWN6bYMv8xWIAxv5iNkjuJPcDgHH5kVzO1PprGmjdul3IRnIEhSRBnAkgeP8AKvk71L1VtRq715ySzuxz8TgfoIFfWunuBwF8bSJx5G384yea+X/xB9KPodbcVlOx2ZrbeCCZifkcfsfNd+OteHLO7NWqd9E9YbTdQ095TG24oP3VjtYH7QTUHFbb+G3pN9dr7agH27bK91vAUGdv5sRA/U+K1ZVH0R1fpkXGZCFkyQRIzmYGQf8An3rF6R0WHNxyWdsfAA44nz/tMxUxfU3LhjieazLNgLA/OuZwjtaRsptRpltNPHitJ6Gfa6rdDiNz3VB4Csx3rtgwSytBkDLR+e/N/r4rnXqXTbbt07sMxZsEmWGFAX4Mc4gZquV6pNFsX7WmTHXbyW9XbDFVs6iy1t2Ur2N7pe3djMw7NnjLE8VlaPVsysjgC9ZYi4FGCZJDgE/Syw0eN0TWv9VsbdStuMWktWh2j6oBx5ySTiYAOJqvqNmGtuOjEbFS2SpgO1tVJDkfdwMz9JxWUndtl4x8UT99lVG3YVQeZAA5+cwf/FavrfUq3Sy2+1RhicFgMGf7KywySB4/OK1XVTcUlGYwsyzcCZJD/O2RETOAYqG0fTTcJDbiZK7CsyIO2Cx7h45JXcax2RvHH9Nh6T6evEi5ZO92Kw8qVKkZDBu4czieJ+K6503QrZtJbQAKigAD/E1E+kvTY0tkAw1w5ZoAiY7F+AAAPuZNT8V34ceqtnFlybsUpStzEUpSgE1SqxSgK0pSgFKUoBSlKAVZ1elFy26NMOpUwYMERg+DV6lAcU9SfhPdsO9203vWEQM5u3bnulVDPctgW0IIZlBPaSd5+5rmuo6qbrsz7CJuGZ2gBu5VUSTtyIUeB+31m6TzXMfWX4XXGuNf6f7Nt3bfcS4DLkR2KxBCW+1e0ATJkxAqGrJUmjnfpXrli1aC3Va3j3GvK5aAwGy21nuZrTbUViIIMf3TXWfQlm0Pce2ILhSoJBm2ACrpH9BLY5yDJkmuFdZN1dRdt6tDbui6Hezbbas3CjMSASqAjbBWc5PAqZ9P+r7mlZvbnat0uijuW0pmUG47o5WQSCuSDC1jOFPZGkW3w77qbswF5YxOJGZJ/Tn861n1lomtt/E2lQlSm4spJTYZBkd20gweQIBg5InOmatdQQ4J+kBhtdM4YkK4DbDuB/wNe71yX4gLM/AAH+wqko7LpZOvBAdN6ugJ2urspPuBGwAOW3HG/c23bMYj7mR6r0+xrLRTVWw6/wBoiY+D9vzwRWj9NsE6pmFqPeubrC4KlZB2hWIIcAA+AImMGui6iw1u0LVvuLEBnidgfta4R58xP64FZYnJXRedGj2/wN6ezbgbhU+N5j5/P/Gt06P07SaGzstBLaCZjzEST5Y5HzyK1T1BpktXE9hpUXCji27YiCZEkgqBDQRG5SYGRjaWZBbkENJYBpDQCZg5IOY8t+VaPO1yiFitXZ0bQalLiB0IM8iQSD5Ux5r1rNaloFrjKg57j/kOf2rnb2VYS4JBwWBmFMEHgHBnJP1AxjKyGg9NNeUO9wpIYA2zLMsjaGLSIAURj744EfmdeCfw17JPrHrW3bEWgXbGWBVAOSZjc2AxAUHjxImI69dNy5MboAftnJAYANsUkqo5yORMjByLHpRLdwlma6sKERwoCROBsgEcflB5mrOs6Ktp7b2gLdvePdX+lRlzcHme3iTJ2wJkHGUpSZpGMYl+3YI6hqLxG4W7bXgMxuiFUHhiGD/YQDzxAM7A77pgqRvOO45Y3NvKzMjnIY4mpqxrw1vVOSFuXGtwo7W9sE9oB5ju7vOZjNYF7Sb3DDmATt5YxIBIBLTJHxxE0m+cJgu9Nd1Vg/xTMm1UCoVYQokgyWTbAEkrmMRkxncvQ3py1eUX3BDW7jJcSF2O1uAHwuV+lok5A+IrYfTfp1UVLjoUuBSNpPgxBcDBcAQD4BitiCxW+LD3aX+GWXPzWJUClKV1nKKUpQClUpQFaUmqVIPVKUqAKUpQClKTQClJpNAKGlKAgPUPovTavuu2bbXFkqzAju2FR7m0guvGCfFcu6h+BuqtoP4fUWbjZLK6G2FMT/LI3SN3gx4mfHcKEUfQnXg+ck9S6vSXNr+8LqGGIVoa7bBUW2uMT7h3XFDFYBhPqBzvmr6l/Gr7YdkcQbqm21tpcbkW9bgwYEwCcwYrpz2geagtX6RRtUNUty4t0KEydybN0soRsBmgAtk4xBzWU8ey4XjKmav0PRmxfDyHCqQAVUE4CfywJ2TBOMSz8AmphOqOt51YFdyBxdVSVJUbiGk/SMqMAiPk1LDoXdukczwec/f7mrC9LZSIBgEknBnBEn5P6T/lXOoTibbQZqnWL733R9pZtjACV4JnfbBEj+kYyfuKsCwpQuHtrJk5uYJO0kjbIYuCpxHIg+Nm0fRyAyQSGnc20AACcHEtjGTx4q0fTrOpQBkSO0bVAUAQFAb6oyZI+ok4xFHBvrNFOK4iGGqZk2kNiJ+RMDOZxBiD5H3iW6N1dSgRz7bgQN2NwEdwn9iPGJ5rz/6ddXCQxU8xuBHMGfsT9jk+IjM0vpTcWZ0VCTMgsZMgEkE4kKPvx8VMccmxKcUjB6v1lAyhNtwz3EEwPgAjDMT48ftWBrvcvx2AqhkKMgtICknyIJBiYmRzW3r6Ytb9xkn7nxAG0/I/2FSVnSKn0qF8YAGOYgfnWiwN+TP8yXg0vQ+k7rKFICov07wJH3AAETmQIjdAiK2zQ9Ht21UbQSpkEjMnM/as6lbxxKJjLI5AClKVqUFKUqAKpVa8k1IE0qlJqAeqV5mlAXKUpQFKUpUgUpSoApSlAVFKUoBSlKAUFKUApSlAeRVaUoBVKUoQKrSlSBSlKEilKVAFKUqQDXmqUoChqhqtKgF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2">
                  <a:alpha val="50000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2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1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39" name="Rectangle 162"/>
          <p:cNvSpPr>
            <a:spLocks noChangeArrowheads="1"/>
          </p:cNvSpPr>
          <p:nvPr/>
        </p:nvSpPr>
        <p:spPr bwMode="black">
          <a:xfrm>
            <a:off x="468106" y="1605478"/>
            <a:ext cx="357020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solidFill>
                  <a:srgbClr val="080808"/>
                </a:solidFill>
                <a:latin typeface="標楷體" pitchFamily="65" charset="-120"/>
                <a:ea typeface="標楷體" pitchFamily="65" charset="-120"/>
              </a:rPr>
              <a:t>探索自己的非意愿和抗拒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899592" y="3002563"/>
            <a:ext cx="7225861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800"/>
              </a:spcBef>
              <a:spcAft>
                <a:spcPts val="1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如果我们可以了解自己各种形式的非意愿和抗拒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800"/>
              </a:spcBef>
              <a:spcAft>
                <a:spcPts val="1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并且找出一些方法来克服它们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800"/>
              </a:spcBef>
              <a:spcAft>
                <a:spcPts val="1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我们就比较容易共情来访者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800"/>
              </a:spcBef>
              <a:spcAft>
                <a:spcPts val="1800"/>
              </a:spcAft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且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比较有可能协助案主处理他们的非意愿和抗拒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8645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 descr="data:image/jpeg;base64,/9j/4AAQSkZJRgABAQAAAQABAAD/2wCEAAkGBhQSEBUUEhQVFBUUFxgYFRcVFxcbHBgdGRgYGB8VFhgZGyYfGBkjHBcWHy8jJCgpLSwtGx8xNTAqNycrLCkBCQoKDgwOGg8PGiwkHyQtLCwqLCwsLCwvLCwsLCwsLywsKSwsLCksLCwsLCwsLywpKSwsLCwsLCwsLCwsLCwsLP/AABEIAMIBAwMBIgACEQEDEQH/xAAcAAEAAQUBAQAAAAAAAAAAAAAABQEDBAYHAgj/xAA9EAACAQMDAwMCBAMHAwMFAAABAhEAAyEEEjEFIkEGE1EyYQdxgZEUI0JSYqGxwdHwM3LhFiTxFRiSorL/xAAZAQEAAwEBAAAAAAAAAAAAAAAAAQIDBAX/xAAjEQACAgMAAwACAwEAAAAAAAAAAQIRAxIhMUFREyJhcZEy/9oADAMBAAIRAxEAPwDt9KpVaAUpSgFKUoBSlKAUpSgFKVGdb9Q2dKqteYje21FUFmc/CqMmBk/Ap4C6SdeWuAZJgfJqD1vq+yNJcv2riXNlp7gWYJ2A4K/UIIIOMQa5FovVd25qQ+oc3JYqy3AhXBgi2ufbjwOSOScg0lNI0jjcjtup65ZS21xribF5IIb8h2zk/FQ5/ETRBwrXgpYsASrBe0EkFiIBwRHMitH6hr7nt/xNtbNhF27CAfdcGO0lSqwwP0EMB+YFa5c6kwZQJVVUA7UVt7XWYMICtvPdB2/1P+VY5MsovhtjwxkunbdN6l07ori4qq5IQudu6PKhoJFZlzqNtWCs6hiCwBIyqxLf9okZ+9fPuotFQ/uRbY7bqS8FlYquxz296sQCoiMf3jUZZ9RkuVdgUUKVnKqQYA+BErBExJHkxMMkpeUVnijHwz6I/wDU9jdcX3B/K+pv6Sdpcqh/rZVAZgswCKztHrku21uW2Do4DKymQQcgg18zt6mv29UNRbcIxUQ4CKGUyNjFFUEz55885rP6Z+IutSyunt3j7UBdwUhlULs22nyREA4HIOQDFbKRm4H0fNVr5/8ASHru7p9RL3WYFWFz3WJG0MWXDFiChdzE7mG7J4rq3SfX9m87W4ZWtoHbIbBYrwv9QlJAyN4/Op2KuLRtVKt2r4bgzGD9j8H4NXJqSopSlAKGlKApSq0oClKUoBSlKAVWlKAUpSgFKUoBSlKAVa1GoCIzHhQScgcCeTgVZ6n1NNPaN2621FiTBPJAHAPkgVxL1l63u3y67z7VyAtvtCBQ27+ZMCQVjmTBzGDSc1E1x4nP+jaerfi4d4FhAoMgb1LFjiCNphRkf2j+QrX/AOLuaq/7t+6w4UKxGFUkiduFbcZgf5c6KrEw5IczEEExAAAjcJktgCImftWx9H2XSqb3W81ohi5AtoSSo2AGWYAiCxyYiIzyT2ats7VGMKpEz1Ppy20B06oTAVU+D5a4/G2FIjyTMGtM6rq7One4tvezW4iQqwAVIBYgMwWV7Z/pHIUVO+or93S2UcNa3WWNsBmcNcUdk+2TJnYGDTwDHMHn+s1JuO7XBDM0tiDMnHEqJgRHir4It9ZjmnXg2S9rja3FyQi/QocHaSpgKIkK2VnzngSKjtL6n1CIiByUtyUScCWnlIaRJxOMfFQinloEyf2n75+Kk+l9Hu6h/bs22uOAWKoJMDEwM8kVv+OPsx/JL1wsa24bkm4xcmTJJwT9RAmBMCcV6fp5tCw1yNl4bwuTgNEskAgGIBzIH610HpP4Kapri/xD2Ut43gOzOQRlRtG0GcTPjyKg/wAQvRl/QXSYuvpjBW6x3KGaNyMw4MgRIEiOYq6SqjNt3ZHajVsbIuz/ACySogBQSJwROeMZNR/vXG7YBY4Xuyox284iJMfJq1Y63cNtLRb+WhZlWByxPJjMSYH3NZvQkBc7miZA/u8HHxM+Kzf6rhqv2fTLs9JAEe5skAYQEYM4JIOTyRFXf/qWp02pS6HB2bmRuQflTI3QYGCfjIOayNam0xP5GsHWnemwzPiB5OMD5zWSk/Zo18N06L+I7i4wv+4TsW2iox3Ftx7nubpnO3MjHGJrpmh67ctPasakLva277kYv9BUGQEXA3ZMRwB5r5tNglSCczkMfI3YbbPj8+BW9/hrpdQl5tSLiCwp9q+9xwxVI3gmW7VB290wNxMGDC3C2v8ACklfk7zY1CuJUyP+cjxV2tM9P9fjci3l1W26QzIFGCFl9whWicgGBG0SRncUaRW0JqRjKLieqUpWhUUpSgFKUqQKUpQClKVAFKUoBSlVoBUP6n9QDSWDdK7gCBAIHPnODBjFSd+8FUsxAVQSSeABkk1wn1n1y5fvu29trFmtJ7kjaFIUgAwoIIJngkifFUnKjXFDZ36RGeovU12+9xncqp+uTI/swFgCe0RAwcioRma4paMlgNgB7dsAITMiOweceQTWTpFYBtkq4CFdkbgjTJtzAVv+kJwQrkirF4oSWLs9xWClQzl2jzu+kxtA+qccYxjR1xmYjFtoAxO4gjzAAkGYjIxGGBrY/TXUbNm8TdHZdS2oOIGN2T4EEYHx+lQIEz3SF5naDmCQsYMDMAj+mapprodCrDcltZLCcKWA2kc4LCOCJj7VLgpRohzpnQvUfW7WnDBmYSjKoNncCSqkQ5EOQobEkGTJEVyPVtLFhI3kkSQIkkyYyTg8xx8CpbXM9w7mvl8QPdyR5iTImRyQDUedGRkRzOSPywDiBgZ5+c0xxUEZ5bmzM9OdOGo1C29rNvfhBJ4JxEE4UmBEwBjmvorp/RNPok9rTWlTmSMljidzHJ+kfsK57+C/TEZjdcoHtkhAPrJKLun4QKCP7xcg/SK6k697T8/+f9f8K0T9mEuOiqI3k/tV17QZSlxQyOCrBgCCDiGHkGvVuvV0iDVip85/iJ6PXQ9RNu2ItXEFy0BOFJIK5JkqRE+RFQVyz7ThSy7gZO2SIMQCYxiPymulfj3PuaNlBkW7st47ikCf3P2rl9h4jtDDGM5Aify55qH0vHiJG71PaO8j4BnB44+REVYs3jddA1xbVtid1xswo+o7Vljg4EZ+wzWy9XOgbTWTYH8xsy7dy5G4OIIYjPBAAU/add1FlhlBttEA7sFh/SdxUdp3YHByPvWaikzRttFvqeuti466f/pKf5ZuLDlYBMkHtE5Hk+fis3p1hLif9cobvbtG4btpwWg7SJhguYPkHnE6d09JAeWJ5XEnPABjkD7HmSBUj17RQzP2IHgbVb6RtgGIAPBHb5gZqXRpCLS2fTp/o7VXX0ROmSxpn91UdGV9tyAFN6CO0EEHAzs5yY3Tpd72lKlYNsDeUO7d9x/VJM4ORnnk6J6K9barWX2JsWWNqwimGKk7mEtvMgAlVlRIxzgTL6d4ti66GyNQvaFdiWdju3Er9KED9j4muSUnB8KqKkdCtXAQCPNe6i+mKLY2RG3AXcWj9Tk1KCu6Eto2c0lTFKUq5UUpSgFKUoBSlKAVWKUoBQ0qhNAaF+JnXXtqtu27Ljc4AtgMN2BucycKx2oCeJIkTx6/rHWeWYke2ucFQQCSQZMMY/OeYrcvxK6kP4m7bVWbI5YsxdVHegZSVHdtxIkYjNa0NIvtr23mJEuNydpLkbe2PEHEkeTXFNpzs9DGtYJEFauKQ3usZ3FmIX+okkhgASjT5g8sMbs29VqIJFtSWcLgAzEBQY8D7fcD8pLqGlbaUS04cjDEgic5Yk8x+3PxXjpaxdFkHbsXddcYJwBsBkEA4X8p4zWm3spr2jBs6NlWQBJ53EfBBjj9j8D4q3ftFeQVLAZB7TnCsPI4gnz8VnjSK5uNbjakGHjuAL4tkgFY2nPmBVL1gd20wjFgQxB28wd24L3EgY4wZqVIiRH2LW4ThYBYSCBg5WZxkHnmD81fvWGAQshUOZQsNu4EiIjgfbgZNXtFfVUZDBU3BcZGgBtqKcvzIJOBJrGe/hEllyxEEtt3CCAP/iT9qV0i+Gw+huqjTa63dLoqMdlwkyVU5JKfJ4nkBjXd01C3VW5bZXDDDKwKsPlWBifHNfNBuk/1ArBA3CCD8eZwBP5/YVmdF67f0ZIsO1sFhABbbu2kdynsbBMBt3gxiatF0ZzjfT6MFwgwQR+YNedXrUtobl5hbtrlixifsJ+f+TXJdD+NV/Y63bKe4w/lMhKqpkg+4hYyBg4I4jzNa76r9Z6rWSHZ1skyLaxt8EBowzAgEEkxJzirbIqoN+Tz6/8AU3/1HWMyFhatgKgYDHyQPAJzmf0mK1pdOQVjLltsD5mCDP3Ij5kRV22xAJEgzyPvPzj5/YcYq9pzlDgFiJZT5wDBHznAzz81Fl6Mm2vtrb3chyyxE88wQQQTGDyN2KtXNQGA7VVwSSSzQd0EgoRtGT9sQM8V41rh7gVDhVjBgZMbfjAP6GvS3TOJGRmYgfYxGf8Ac/FULGQmoC+45Q7mOGBEKGAmAZMk/Ijj4g4d25vYsxJLTG7mDEfaJj9zEVcbOSYmRIGBxx8mApOZ+B8D5kiBwZY+IMYgHk55I+1B/BuHoPWWbN22Lii6+oDW9oue2Le3aV9wkgFSAwE5x98dV6XpAlrZbQKnthApdmCckBNxjbDZiJIHxXGPSfTDevHfauXraoQ0RAdkw2WEmVkCZPIrs3Q9YdiJdfdd2nd27SdhiIHbuAjj84HjGVbE+jIsObZglmiBLZP6n55rYbTyKiEZX+k/sQf2Iq/obu0lfiPGM+AfNbY/156M8n7dJSlUBqoroMBSlKAUpSgFKVWKAUpSgFQ/qjqTWNM7ICTBEggbJB7yT8eMHJFTE1zX8UtYwYLvcrtkW03LtaCA5cYJ3FefpAJ81lllrGzXFHaSRpHUY91mtOWYFT7bEHJDrO9swwbHIMNxwNe6reBCQOxEIRfp3EwSxA4wAJPGfFZ13VKpCOzMbtpGItkKgPcyM4A3QCxfOfJxAqxq9AGeBvZVVA5faAuTBCg5wBAPnOa48a9s75SXgiNPdVXHLZMkgkFgDG1ZwAY8eKkXRbSM1tSGfaXLESqiAzHwAZnbkZxMVGdQ1gbUTs2Ku1SIO4qBmZ5mP2Pnmr+puq6qzsVa427PBEEqoT4GP3Nb19Mdvhd0KIruu1GU3Elyo7MzG5e5cDBE8z4qxetW133bmQXf20ndHceDickkYHnGaydBoQincYDqsxgky0hJGBBET8GrF+2L4/lyJGN7buAM3H+QIEQAJiDGSaIafwwb3XWAK7dgYz2hZHJiSOZ5Ij86xX1bXF7YVUMiMMSxPJjuM58fYcVIL0tNgW7dKEXdoaCUQAbjwPqxxjleMxkarp9ptOkbtxHaS0rMAMbkfSxYMIGcAeK1tLwYtSfkw+noPbP1TAYmBjb5zyACPM+ayUuMCAWYqeCBggQeT4nPM8zQKhZN0wx/mSeMTtUjAEgDz4/KrbqIGyQCQGRidpkmOfpYET/mJwa3bLJcDWmAkEIPBH2g88zwPHHiJr30/TG52Im9jEKdo3H5IzgeciO0/n5ViFJJ4IJzJG6YGfufPxMVsHoXqNuxqB7hHcCAxgBTzBJkZkHJ+eZzVukWirdEXe9OX7RUNbgHG9iCJOIJXho2/H+BrxrumXbG0XkIPIKceCGIMcxPHjzW29c6pbs2Ldk6h7zhi28rLxvLDcBwVXtn7xAgCtc9QeoLmqKm4CFkPmAXiQMcLiRjmM54opSbNZQgo/yRtjaIxtgwSvx8/mPP5wfNGLGTuxmImRHAH/Pg+KqE3SFgGCeZ+TkyMiJBqltRtBztGRHMATieJjOI/ORWhii/7RYgGFkMQYIDcnjIIEgcQDk8VbFzlcf4SfqG0xg9sZ+/MVbRpJJPmJkZA8wTyP8ASpHpfTrl0zbtPeWy266Fx27gSpYf2grgefgYzD55B0P8PbJsWLVw3kNu+xm2Qe0wQHJnEedwEbwCa2TW3rlp7dp3Zd14lXVBkMl1yCTIXc3bjwsSJzkax1uuGcLbuXP/AG4VvbYn3NrCWIJIU52jBIM8YvX9DBRGZruIdrkbm2xBkAQZJOPk81y05Oy1oyLV8B2hcALuIiCxwePiP86zt2Z/5zUXZhVAAhZIImTycz9pMDxms12Ptgcnz9/P+VbRdeSrVk1aOK9isbQXJQflWTXYuo5mKUpUkClKUApNUmlAVpSlAUJrinq3rfvam7KM5JuJbLlFS3tU7W3Ix3rC3HMz8HxXaNRa3KVPBBB484818+eq+jXbL33bAF02zbBkBILS20EKjSi+CZINc+aO1I6MDUbZBWdOxNtSCGvAOSQZFsgMWk8yP0JNedbqmF1yr5c7iSchVkShn+0v6AT5xP8AUbgtEM7W2YbkDIFUADPYFB7FKndJJlgO3xr2otrcftbcoDGd07EwDAGAASCSP1+2UZbG0v1JD3F/hhcuuN7DgCARPDRiADkxUInVNsi2AYAC7h5gTEAA/nz/AKyenRltEe5biGKoQDubcm5bO5TLEGYkRDQeBXgaDTjcqk3rm08KbYRiSsvvl2jtbtGZj71bhnvSMG7qCrMxuqW2FYJ7YYCSuf8Au/Wr7WbSbQxdiM6hJPtyQCIKzMkn85PERVdF7W/dcHubBIQqSCwxtYyMDPGWgcTNSur6rbayq6YBCoWbYtNyU7nlFKvJBIDHhsQRmb+C78mt6hluXCQW2/niR5X7SR+g8RV62+22qoqgruJacnkQ2BmR8/ArHXcGO9TuMkqcZJ5MD5kTU1pdIt5FS33XmC7fbUkGQZU+QRCfSCJLf2c2fgj2RNpj/wBswBAz+n+3/gVdtWe1zk7MkQ5IHzPAWPJ/3rdfTvolLlpbl0wCm6BuGInkYYxsbMdpBkRjarPRLa9lmzaUBc4EkEQd90AM26C8yFMQDJJFHNIlJs5Ymiu9qhW3XNvtQDLdxEL994uDHxFY+BwqncSATkqVzzEGQ20zP28T2h+nqR3qWYkqdwJDe5dM2y5zEwIJJTbE5O6B636Kt31aLhtG3B2mygA3KLeUQ7+8orBcwOB3TTZE0zmCIIkKDkRIiY8EDzwJ/Y+aoqADGCwMYiZ3R/8Azxyf0ity1HoK417aNirs7SPdZZAX+razCW3Y+/2ge7vpRrd3uNsoo3du4bsQ6gMOVJnIzMjFHJJWFG3Rp1qyWM/TMZ8DOQo4HIMflVx2LEHszg4gYxndyBPMCJzzW29K9DuWK3CAynKxu2qDLO4E4ClRtHO4ZxWzaX0Vb0wuW3sfxC3BNu7dCqbcjbnPachgQNxn7VG69EuNGq+nfQVy61s6gXNPp7ltmW5KCQBKgbp2sSQwnMA/p0HovR7TWFVSuwSrGyzBnAY5uGAc5wZIDnJma89N0f8A0LTXXdbalTbyUEAupDFQd204JzAMVsJcAYPMR+3+X+9Zt7On4CVdM25obVxAjW1K+AQMfdfIPmRmtav6svdRbblSna7XBCkSFlZPmMHg0ta9lvlDcdLZtlogPkGDswxtiFJjzOI84ydR2XVud7ho2h/pILIC7HZKbFuSRJAOB9q5cidJcIjFxPVu8Le5XcBxDM0x7p3tbCKhPYJhoHh1PzWy3bXxz96gemG7OxwjqGF1GC8BgSAQeCs4bMx+lT7XgR/z9atiXlkzsv8ATNR3FTEipSoHo1zfckcQY/QwZ/Wp6uzG7ic01TEUpStCgpSlAKRSlAVilKUB4ugxjBgwYn/CRNcP9TWr3u3EvKFu6i4NobgLb23CwyAyna45kyo4mO51x78XtNbu6pP51uLSD3bZYblEll7eSXx+grHNDZJ/DfDPVtfTmV7Wb13ue/cwcxliwBBjEYIA/KAPIp0vS2rTr/Ei4JkQk4n+pAOdv9nEjxV7RaIO9ziF3XAXYqxMqOycknu5/wBa9WNE73bSK25mRid+YH1EHzgCI5/eqOjWmzM6n0V7Se5adbqfUjAE7piQ23AI7oIz2irV/TC5bNyTau2yqMA3O9T3BwZhyrgrGCP2tWNdetvcNh+wZIPcGkie5RtJwRnIB5Oataj1W0xctKwIhhDLuGD3AGCZAb9KpUg6+mJcu9rqw2HEncAAy8EExmD8T58GprUkXbhvW7gtbslSAGuYEvmQWlXbaBMtxkmoq57RHuoNiMdty2zb+IyoOfj55HxWYqAvagLuuW1YRAH1sSh5gQwGPgfnVpfAl7LQ0rM0yzEwe5hIXILRy2FPHAH3Wunel+mrpLZSdt9re5oSdrSQsOBDAqcSQSSOCYOF6X9P3LdlmvZY4YEKAoJyW/rGARK4hlIDdwrYbjjeLe1tzkySw3ADa6gBO1UIQYPIZjHK1WUqISsbCLwBFx1t7U9zekz2ysXBJBgTDEFmx5IvdPgs0jdBbuDMJJtAqVQY2xu4jG0xOawve3dx2bj3OuG9qdyC3gQSFkANH1YP9Neb13wHKNbXcAC0RG1lCsBwArAxgqPIg80p1LpsoWjLJDb22sjnwII3QEJjbLI20hZkQCwEGso9BY2/rhzBiBsmDgQAduT/APrPAFR7ai2pVgv0Xi6gztXGSoMdze5JK4MiZ21MDravCqGyYJgQvJ7jOOCOMnFTuho0een6Vb2625KbVkhMGd0NJYfI8DzzmpBPT2nWJDuV49xp/wAIj/CsLp1pLV73Bu7wysSWZcndJgQO4GT981nWOsae4C1u6t0AkH2wWEjkTxIkea3hWtmM7ukQKdNWxrGbcwF1jiIX2yJKg/IYA/JGOM1f6nq2cL7O25vdMsSAwZgCEPyQcE4/OpbWaX3rRBJtofIjeQCPP0pPGJMeRVrS27Y27SNwMIgiW2ydoLfYT+X7jP8A5dIlu1bMfWdAf3FC3dtr3PcYBV3AooA2vyAx5kNgkVW/aWyfklfqPLAeGP5/GKlr2rcNHtyp4ZSDgRlwYjzgbv04qP8AVqD+FdgYKrK8HukACI8/6/nWadvhCl9NZ9YdTWxbF9e66pC2iOBv+oNHG5VInkZjNW+natDsKWhDjtMNMOZAbnMszRjPMxWr6jqKX3t2WDAQHRtkhSz7u4RBRktEAsD2sJgAgbTpdIRd3ANtA4Ig5Y9oH3bAjwBE5rSS6iy7ZN9K1CKDyQOwMPJD7fbA5kEj7Rnisl7gMQTLhiFMyduDjxmAfzrAudTRoRgLZG3bduKNquMnbvAm4PAHM5jIqQ6fZVpfdvLEw5gbhPiBwIjHxS3eoXiyb6KkKcfr+2Kk6xOnLC/rWXXdBVFHJJ2xSlKuVFKUoBSlVoBSlKAVw38Y9ZcTqG1Ba23LdsCAm/ed4G/vB8IAWHHExnuVco/GT0bZuTrrt82/btG37YVSXbJQW9zATLGeTAkRFQ1ZKbTtHMF1lwg+4BZNkHaUmWJgdwzysn4MH8qy9PqbaovuW7bNqCrFt5hVAaEMyu3dGcdwrylr23XSvc9zUMVZrwLMqgozDTtMbm3FJPEmBMVFa+4bIKG3we64vy0kAqRAnaf2Nc7h2jrWTllzUXkBMW2WCVJUqCfpnkQ04MGfPAzWHeuXcgQVnEjgeOPIAH7VsenV74GF7JEKiIFklp2pgGGiZJOOaxNZp9hg+MZnH2P2qu1cRL70jrCo4V9xEE+8sDGTBTyBA8/p81t/R+mi8tmV7jhBtnegaGyPpXBOf7IAPdjUfbO8bFkyAR8jgzPgff7ziuidJvFwbqIXAjNsy7oWBW2AzBt5aRtIwrEQQxms23RCJPSaO7Ys2lRldBu3lDbAKHaVLLdB7vqAHGYjuNZ9jUSI3EKqqSzOx3Bl3Ah8yAA2RGE7TwKytL0FyqOriy7IpKoP5YO2BgENuiBvDDiRECsjp8WXZWtgMYAHCuD9IUjAQMXG4jd/ak1k6fktbj4I1rrFJIbsCbQhWO4GFJLFfuSR/TgNu2le0z2nQKGt7wNsgG1uYyVAmUbHBEncYI4Was9EtKzqO2RIGQOIlf6ZHEDj4qypu3QBcWB7uxmHazAP9e3b24g/riAcQsd+TTf4YnQ2Fm4bb2MsnYyhdhAADSBi3nYOGkRk8Vh6xWss0KlsyXUWx2kcyqkjaMQZyIxytTmp6S3unJJn+W8Dtk/9OYiDEGeR94rze6KxlXQXJyfnPn7ZnIjiryx/rRClG7slBbG3HEYioe7qbNvVbNyIXTewJCjduOZ43EZPmM1IaZWCKG3BtoB2j4EceDWBbso11v5QLAj2iULAXG3SblwTJlRuycQPiqJbOirdKy4ust3L5W2xZbSbmdWldzMoCQDDNtVv+2fuawOsaBrbfxSl2uIGtoFKrh4AKyID7v7UiC3FT17oYRmuWFALkNcQHBIG0Ok8EfFYto/xCMpxH3yGRgdpXxwf280nFp0RGSasztF1LetrHe6ncCY2sFBIOPmR4/L48eoG9qwbxlhaViUAktiO3yWnEeZP51GnqjWHG1d5ciVnuMAzt8TwZJgeYmaj/WPqa6u1Taa3ZbtNw7LneYiQpIUABo3AyxGMVrFQa75Zm1JPhZ0E3bdi4r2wgtqL6kdy7FgQdw2nerEbgcQfBqymui+4D3ypAIn+lpaBbLDKnmCCPueBFr14NpGtJ/UxuF1VSoU7O0FgIJEgswLCXiSMUs6B205vhyLYGxkJBZFmFgqcBd2ACCyngMTus4r2E36Nt0FpXO3YHMbu4T9QiRI+Pir2n6orFlUofbUnYhBJCyIQDBypGPIj5qvQOgWH0iG8guMy7mZizEEgqRbYmRAlcQZmcma1TQdJ/wDcvpkJX23KhzcXd9CMVyMkBYM92JkEzWmnSu/DqPSmJtCQB5EEEEHIII5wR+s1mVjdP0nt2wkltvk/mT+wmB9hWTXQvBzsUpSgFKUoCtKUoBSlKAVrf4g9MF7p18FVZkQ3Lc2xchkG4EIQZJEr+prZKoaA+VtHoEupeuiSe9/ZBgqLY3Pc2qRwSYjgDmo3V6i6bY9whwSAPpuCSNw/mSYYYUiQYn71vPr/AKGdHrQp1Fi2L+ou3zehTdRb24FGtrLNbCbgcQ2/jBrRtNaUbmksvaLiBTmSwKyfjsGM5xEVWq6XTviMroXWW09xtpdi7sHRkj7CApJ3EyCsYgZNTOq1ouDcTBOc4ieJmtWtyFKxJkFDGR/VIZWlSd3Ak5+RWcz+0YtXbjNncdogjkhpJ3/1kEz44mBnKKfTWDaRNdH0fuMxABiF+VEkTOeYZceZrbBoNqMdhtW7jgBluOPcYDY1ksVm3ILLuLHzExh6a6W38ILtzafeLwyKssrOzAOkrueXaIkiTxW0en9Zp/aGkum3uDErvJi7vcuGTcB3ZAxwcDOK5JK5UXvlmd6Z67b1FsIGAuWxDISJ2r2h/wC8pEZHmR+frVar3NQEtlYVWDnmZK9iwee3PIHxNaR1nQWberuqp3qTLMRlWwNgcEEkdh3nIlQZmalPTOLoCdmO5ABACkw4BwoJJx54E81RunRc21UZpBBKI6sFlJBEtlj8N4iZHOayWZpDwDCkAEnmT+2MSf8AWvWhTee15BEtxIJ/xnx+lQHrv8StN0tRb2+9fIkWwYj+87f0j/GurHC1ZlOaXDYluuVAAjcMnIK8fpPkf8FX7lyCIPMzPwB9Q+PHGM8Vwz/7hdUXzptOV/s/zJ//AC3f6V0f0X690/U0ItA2b6CWssQTHG+22Ny/4jz99dWjLYm9drLIBDXFDSQ6+5BnzIkHj48VZ1FhraqBi0sMoAlgVadoAgbcgzk8z94rSKPbG4CTIYHMmSDPyZB/epDoWoZbxtAym3cJOU2kDav27gY4GfsK5YzTdVVnTrS50ua/q133AAwt7EJMgGZMbu5Rt4HE88cRXp2rtXbi3G/l3sgwYFwDB3AYnMyfkfNU61be8VFsDsD5bBYkABbcg/fuOJjmDVj0j1xL4Fh0hghIWBBVWCNvhiC084j4+Ba3tTKOtbSMb2rdvW31CkMQnPnbu3FZMx3KT4/avPWtSwsFVUu7FQqgA8MCSdx2hQFPJH71c1NlbtjStcB3K6KxJO5Sd9pQWHgsApMiZqRbSgvI4AWBnwD+WDgf7VjNVK0axncaNe6T0AWbZa5bQu4M7RgbjO0n+oDGYiAfk1g9Q6S1w27YYWVJ2lkBBVQGHGZhZHwfkDFbbrDKgSZOJ4yZxngcD/4rCuOHIYiWSP3/ANP8sj9G72sjVUSK+nbf8L7OnLWTyrI7g7oGXKsC6nEiYNat+GnuO0lUhiN0hiQFmFkr3ZmGYjO+AZmpbqXXkawbNp911lEhQZVMFzED+mcDwTxzUr6I6cqWjchZaFBWSdqdsSfGPpAAGIgYrsjOMnSOaUXFWzZxSlK3MhSlKAUpSgK0pSgFKUoBQ0pQGj/ib6JXV6Z7lm0h1SBdjmASobKsTggBmIBBzEZivn3o0G4Lbu9u3MuyIC52y0DcR3TCjIAnPJr65IriH4t+g00pbXWdxD3O9TJ2PcJf3g4yF3ADa0iWxGKBcOf2NS1m4SAiNta1nEhlyuDIkGQ3z581kaAK1yLmN8+43uBNw8qWgiSdn1AnLfVNerJC2mKhbjMLYW4CBtYNuO62w7twDCSIDBoZqaTqJsXLT2H71COsrkMpb+VtVjvHjkE7vmDWTR0pnaPw/wBKg6ZbZAuCxBNsoyyQSGlm3GckoQpnAHFSXTOkLbt3Ny71a7dKiAYV9vZtPaYYHx4HmtQ9F/iFvsmzdtP7w9y4721RVuTcjeFxtYEqu2DxzOKztN1/UXNS38OLkMFCo0857yrAooPJYSAPMmsZySZCTa6a/wBc07WtZff2lCchGQ+2w9vYBsSFzNyDIIMZGY2ToiqGtobZW5cT3Fb21VQEG02BtaTEEiTMN9qp6l0t5bwa6Cd6ge5bO1AUIOyCZBEuRySC0EExWN6bYMv8xWIAxv5iNkjuJPcDgHH5kVzO1PprGmjdul3IRnIEhSRBnAkgeP8AKvk71L1VtRq715ySzuxz8TgfoIFfWunuBwF8bSJx5G384yea+X/xB9KPodbcVlOx2ZrbeCCZifkcfsfNd+OteHLO7NWqd9E9YbTdQ095TG24oP3VjtYH7QTUHFbb+G3pN9dr7agH27bK91vAUGdv5sRA/U+K1ZVH0R1fpkXGZCFkyQRIzmYGQf8An3rF6R0WHNxyWdsfAA44nz/tMxUxfU3LhjieazLNgLA/OuZwjtaRsptRpltNPHitJ6Gfa6rdDiNz3VB4Csx3rtgwSytBkDLR+e/N/r4rnXqXTbbt07sMxZsEmWGFAX4Mc4gZquV6pNFsX7WmTHXbyW9XbDFVs6iy1t2Ur2N7pe3djMw7NnjLE8VlaPVsysjgC9ZYi4FGCZJDgE/Syw0eN0TWv9VsbdStuMWktWh2j6oBx5ySTiYAOJqvqNmGtuOjEbFS2SpgO1tVJDkfdwMz9JxWUndtl4x8UT99lVG3YVQeZAA5+cwf/FavrfUq3Sy2+1RhicFgMGf7KywySB4/OK1XVTcUlGYwsyzcCZJD/O2RETOAYqG0fTTcJDbiZK7CsyIO2Cx7h45JXcax2RvHH9Nh6T6evEi5ZO92Kw8qVKkZDBu4czieJ+K6503QrZtJbQAKigAD/E1E+kvTY0tkAw1w5ZoAiY7F+AAAPuZNT8V34ceqtnFlybsUpStzEUpSgE1SqxSgK0pSgFKUoBSlKAVZ1elFy26NMOpUwYMERg+DV6lAcU9SfhPdsO9203vWEQM5u3bnulVDPctgW0IIZlBPaSd5+5rmuo6qbrsz7CJuGZ2gBu5VUSTtyIUeB+31m6TzXMfWX4XXGuNf6f7Nt3bfcS4DLkR2KxBCW+1e0ATJkxAqGrJUmjnfpXrli1aC3Va3j3GvK5aAwGy21nuZrTbUViIIMf3TXWfQlm0Pce2ILhSoJBm2ACrpH9BLY5yDJkmuFdZN1dRdt6tDbui6Hezbbas3CjMSASqAjbBWc5PAqZ9P+r7mlZvbnat0uijuW0pmUG47o5WQSCuSDC1jOFPZGkW3w77qbswF5YxOJGZJ/Tn861n1lomtt/E2lQlSm4spJTYZBkd20gweQIBg5InOmatdQQ4J+kBhtdM4YkK4DbDuB/wNe71yX4gLM/AAH+wqko7LpZOvBAdN6ugJ2urspPuBGwAOW3HG/c23bMYj7mR6r0+xrLRTVWw6/wBoiY+D9vzwRWj9NsE6pmFqPeubrC4KlZB2hWIIcAA+AImMGui6iw1u0LVvuLEBnidgfta4R58xP64FZYnJXRedGj2/wN6ezbgbhU+N5j5/P/Gt06P07SaGzstBLaCZjzEST5Y5HzyK1T1BpktXE9hpUXCji27YiCZEkgqBDQRG5SYGRjaWZBbkENJYBpDQCZg5IOY8t+VaPO1yiFitXZ0bQalLiB0IM8iQSD5Ux5r1rNaloFrjKg57j/kOf2rnb2VYS4JBwWBmFMEHgHBnJP1AxjKyGg9NNeUO9wpIYA2zLMsjaGLSIAURj744EfmdeCfw17JPrHrW3bEWgXbGWBVAOSZjc2AxAUHjxImI69dNy5MboAftnJAYANsUkqo5yORMjByLHpRLdwlma6sKERwoCROBsgEcflB5mrOs6Ktp7b2gLdvePdX+lRlzcHme3iTJ2wJkHGUpSZpGMYl+3YI6hqLxG4W7bXgMxuiFUHhiGD/YQDzxAM7A77pgqRvOO45Y3NvKzMjnIY4mpqxrw1vVOSFuXGtwo7W9sE9oB5ju7vOZjNYF7Sb3DDmATt5YxIBIBLTJHxxE0m+cJgu9Nd1Vg/xTMm1UCoVYQokgyWTbAEkrmMRkxncvQ3py1eUX3BDW7jJcSF2O1uAHwuV+lok5A+IrYfTfp1UVLjoUuBSNpPgxBcDBcAQD4BitiCxW+LD3aX+GWXPzWJUClKV1nKKUpQClUpQFaUmqVIPVKUqAKUpQClKTQClJpNAKGlKAgPUPovTavuu2bbXFkqzAju2FR7m0guvGCfFcu6h+BuqtoP4fUWbjZLK6G2FMT/LI3SN3gx4mfHcKEUfQnXg+ck9S6vSXNr+8LqGGIVoa7bBUW2uMT7h3XFDFYBhPqBzvmr6l/Gr7YdkcQbqm21tpcbkW9bgwYEwCcwYrpz2geagtX6RRtUNUty4t0KEydybN0soRsBmgAtk4xBzWU8ey4XjKmav0PRmxfDyHCqQAVUE4CfywJ2TBOMSz8AmphOqOt51YFdyBxdVSVJUbiGk/SMqMAiPk1LDoXdukczwec/f7mrC9LZSIBgEknBnBEn5P6T/lXOoTibbQZqnWL733R9pZtjACV4JnfbBEj+kYyfuKsCwpQuHtrJk5uYJO0kjbIYuCpxHIg+Nm0fRyAyQSGnc20AACcHEtjGTx4q0fTrOpQBkSO0bVAUAQFAb6oyZI+ok4xFHBvrNFOK4iGGqZk2kNiJ+RMDOZxBiD5H3iW6N1dSgRz7bgQN2NwEdwn9iPGJ5rz/6ddXCQxU8xuBHMGfsT9jk+IjM0vpTcWZ0VCTMgsZMgEkE4kKPvx8VMccmxKcUjB6v1lAyhNtwz3EEwPgAjDMT48ftWBrvcvx2AqhkKMgtICknyIJBiYmRzW3r6Ytb9xkn7nxAG0/I/2FSVnSKn0qF8YAGOYgfnWiwN+TP8yXg0vQ+k7rKFICov07wJH3AAETmQIjdAiK2zQ9Ht21UbQSpkEjMnM/as6lbxxKJjLI5AClKVqUFKUqAKpVa8k1IE0qlJqAeqV5mlAXKUpQFKUpUgUpSoApSlAVFKUoBSlKAUFKUApSlAeRVaUoBVKUoQKrSlSBSlKEilKVAFKUqQDXmqUoChqhqtKgF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1475656" y="2420888"/>
            <a:ext cx="6696744" cy="4104456"/>
          </a:xfrm>
          <a:prstGeom prst="roundRect">
            <a:avLst>
              <a:gd name="adj" fmla="val 5856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bg2">
                <a:lumMod val="75000"/>
              </a:schemeClr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 dirty="0"/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gray">
          <a:xfrm>
            <a:off x="385651" y="1533470"/>
            <a:ext cx="4608512" cy="599386"/>
          </a:xfrm>
          <a:prstGeom prst="rect">
            <a:avLst/>
          </a:prstGeom>
          <a:gradFill rotWithShape="1">
            <a:gsLst>
              <a:gs pos="0">
                <a:schemeClr val="accent3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5496" y="1522301"/>
            <a:ext cx="485478" cy="599386"/>
            <a:chOff x="4320" y="1152"/>
            <a:chExt cx="414" cy="402"/>
          </a:xfrm>
        </p:grpSpPr>
        <p:sp>
          <p:nvSpPr>
            <p:cNvPr id="27" name="AutoShape 10"/>
            <p:cNvSpPr>
              <a:spLocks noChangeArrowheads="1"/>
            </p:cNvSpPr>
            <p:nvPr/>
          </p:nvSpPr>
          <p:spPr bwMode="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8" name="Freeform 11"/>
            <p:cNvSpPr>
              <a:spLocks/>
            </p:cNvSpPr>
            <p:nvPr/>
          </p:nvSpPr>
          <p:spPr bwMode="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61823" y="1623168"/>
            <a:ext cx="449262" cy="42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zh-TW" b="1" dirty="0" smtClean="0">
                <a:solidFill>
                  <a:schemeClr val="bg2"/>
                </a:solidFill>
                <a:ea typeface="新細明體" charset="-120"/>
              </a:rPr>
              <a:t>2</a:t>
            </a:r>
            <a:endParaRPr lang="en-US" altLang="zh-TW" b="1" dirty="0">
              <a:solidFill>
                <a:schemeClr val="bg2"/>
              </a:solidFill>
              <a:ea typeface="新細明體" charset="-120"/>
            </a:endParaRPr>
          </a:p>
        </p:txBody>
      </p:sp>
      <p:sp>
        <p:nvSpPr>
          <p:cNvPr id="39" name="Rectangle 162"/>
          <p:cNvSpPr>
            <a:spLocks noChangeArrowheads="1"/>
          </p:cNvSpPr>
          <p:nvPr/>
        </p:nvSpPr>
        <p:spPr bwMode="black">
          <a:xfrm>
            <a:off x="468106" y="1605478"/>
            <a:ext cx="449353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TW" altLang="en-US" sz="2400" dirty="0" smtClean="0">
                <a:solidFill>
                  <a:srgbClr val="080808"/>
                </a:solidFill>
                <a:latin typeface="標楷體" pitchFamily="65" charset="-120"/>
                <a:ea typeface="標楷體" pitchFamily="65" charset="-120"/>
              </a:rPr>
              <a:t>将一些非意愿和抗拒视为正常的</a:t>
            </a:r>
            <a:endParaRPr lang="en-US" altLang="zh-TW" sz="2400" dirty="0">
              <a:solidFill>
                <a:srgbClr val="080808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23728" y="2564904"/>
            <a:ext cx="567214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协助案主看到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非意愿和抗拒并不是「坏的」或奇怪的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至少自己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心理老师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不是如此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更进一步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协助案主看到非意愿和抗拒的正向积极面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也许是他们的性格的指标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spcBef>
                <a:spcPts val="800"/>
              </a:spcBef>
              <a:spcAft>
                <a:spcPts val="800"/>
              </a:spcAft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自我主张的标识</a:t>
            </a:r>
          </a:p>
        </p:txBody>
      </p:sp>
      <p:sp>
        <p:nvSpPr>
          <p:cNvPr id="13" name="標題 1"/>
          <p:cNvSpPr>
            <a:spLocks noGrp="1"/>
          </p:cNvSpPr>
          <p:nvPr>
            <p:ph type="title"/>
          </p:nvPr>
        </p:nvSpPr>
        <p:spPr>
          <a:xfrm>
            <a:off x="35496" y="19444"/>
            <a:ext cx="8134568" cy="1240188"/>
          </a:xfrm>
        </p:spPr>
        <p:txBody>
          <a:bodyPr>
            <a:normAutofit/>
          </a:bodyPr>
          <a:lstStyle/>
          <a:p>
            <a:r>
              <a:rPr lang="zh-CN" alt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如何</a:t>
            </a:r>
            <a:r>
              <a:rPr lang="zh-CN" alt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面对</a:t>
            </a:r>
            <a:r>
              <a:rPr lang="zh-CN" altLang="en-US" sz="3200" dirty="0"/>
              <a:t>非自愿前来做心理辅导的学生</a:t>
            </a:r>
            <a:r>
              <a:rPr lang="zh-TW" altLang="en-US" sz="3200" dirty="0" smtClean="0"/>
              <a:t>：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发展建设性的取向以处理非意愿和抗拒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4372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2303</TotalTime>
  <Words>1395</Words>
  <Application>Microsoft Office PowerPoint</Application>
  <PresentationFormat>如螢幕大小 (4:3)</PresentationFormat>
  <Paragraphs>188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6" baseType="lpstr">
      <vt:lpstr>新細明體</vt:lpstr>
      <vt:lpstr>標楷體</vt:lpstr>
      <vt:lpstr>Arial</vt:lpstr>
      <vt:lpstr>Calibri</vt:lpstr>
      <vt:lpstr>Wingdings</vt:lpstr>
      <vt:lpstr>Office 佈景主題</vt:lpstr>
      <vt:lpstr>PowerPoint 簡報</vt:lpstr>
      <vt:lpstr>PowerPoint 簡報</vt:lpstr>
      <vt:lpstr>PowerPoint 簡報</vt:lpstr>
      <vt:lpstr>协助案主管理非意愿和抗拒</vt:lpstr>
      <vt:lpstr>非自愿原因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  <vt:lpstr>如何面对非自愿前来做心理辅导的学生： 发展建设性的取向以处理非意愿和抗拒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ntnupsyc</dc:creator>
  <cp:lastModifiedBy>瑄 薇</cp:lastModifiedBy>
  <cp:revision>192</cp:revision>
  <dcterms:created xsi:type="dcterms:W3CDTF">2013-02-22T02:30:44Z</dcterms:created>
  <dcterms:modified xsi:type="dcterms:W3CDTF">2018-04-30T00:57:08Z</dcterms:modified>
</cp:coreProperties>
</file>